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33" r:id="rId4"/>
  </p:sldMasterIdLst>
  <p:notesMasterIdLst>
    <p:notesMasterId r:id="rId24"/>
  </p:notesMasterIdLst>
  <p:handoutMasterIdLst>
    <p:handoutMasterId r:id="rId25"/>
  </p:handoutMasterIdLst>
  <p:sldIdLst>
    <p:sldId id="839" r:id="rId5"/>
    <p:sldId id="1127" r:id="rId6"/>
    <p:sldId id="1188" r:id="rId7"/>
    <p:sldId id="1187" r:id="rId8"/>
    <p:sldId id="1198" r:id="rId9"/>
    <p:sldId id="1220" r:id="rId10"/>
    <p:sldId id="1219" r:id="rId11"/>
    <p:sldId id="1221" r:id="rId12"/>
    <p:sldId id="1135" r:id="rId13"/>
    <p:sldId id="1137" r:id="rId14"/>
    <p:sldId id="1216" r:id="rId15"/>
    <p:sldId id="1211" r:id="rId16"/>
    <p:sldId id="1174" r:id="rId17"/>
    <p:sldId id="1146" r:id="rId18"/>
    <p:sldId id="1175" r:id="rId19"/>
    <p:sldId id="1213" r:id="rId20"/>
    <p:sldId id="1201" r:id="rId21"/>
    <p:sldId id="1222" r:id="rId22"/>
    <p:sldId id="1194" r:id="rId23"/>
  </p:sldIdLst>
  <p:sldSz cx="9144000" cy="6858000" type="screen4x3"/>
  <p:notesSz cx="6985000" cy="9283700"/>
  <p:defaultTextStyle>
    <a:defPPr>
      <a:defRPr lang="en-US"/>
    </a:defPPr>
    <a:lvl1pPr algn="ctr" rtl="0" eaLnBrk="0" fontAlgn="base" hangingPunct="0">
      <a:spcBef>
        <a:spcPct val="0"/>
      </a:spcBef>
      <a:spcAft>
        <a:spcPct val="0"/>
      </a:spcAft>
      <a:defRPr sz="1600" b="1" kern="1200">
        <a:solidFill>
          <a:schemeClr val="tx1"/>
        </a:solidFill>
        <a:latin typeface="Arial" pitchFamily="34" charset="0"/>
        <a:ea typeface="ＭＳ Ｐゴシック" charset="-128"/>
        <a:cs typeface="+mn-cs"/>
      </a:defRPr>
    </a:lvl1pPr>
    <a:lvl2pPr marL="457200" algn="ctr" rtl="0" eaLnBrk="0" fontAlgn="base" hangingPunct="0">
      <a:spcBef>
        <a:spcPct val="0"/>
      </a:spcBef>
      <a:spcAft>
        <a:spcPct val="0"/>
      </a:spcAft>
      <a:defRPr sz="1600" b="1" kern="1200">
        <a:solidFill>
          <a:schemeClr val="tx1"/>
        </a:solidFill>
        <a:latin typeface="Arial" pitchFamily="34" charset="0"/>
        <a:ea typeface="ＭＳ Ｐゴシック" charset="-128"/>
        <a:cs typeface="+mn-cs"/>
      </a:defRPr>
    </a:lvl2pPr>
    <a:lvl3pPr marL="914400" algn="ctr" rtl="0" eaLnBrk="0" fontAlgn="base" hangingPunct="0">
      <a:spcBef>
        <a:spcPct val="0"/>
      </a:spcBef>
      <a:spcAft>
        <a:spcPct val="0"/>
      </a:spcAft>
      <a:defRPr sz="1600" b="1" kern="1200">
        <a:solidFill>
          <a:schemeClr val="tx1"/>
        </a:solidFill>
        <a:latin typeface="Arial" pitchFamily="34" charset="0"/>
        <a:ea typeface="ＭＳ Ｐゴシック" charset="-128"/>
        <a:cs typeface="+mn-cs"/>
      </a:defRPr>
    </a:lvl3pPr>
    <a:lvl4pPr marL="1371600" algn="ctr" rtl="0" eaLnBrk="0" fontAlgn="base" hangingPunct="0">
      <a:spcBef>
        <a:spcPct val="0"/>
      </a:spcBef>
      <a:spcAft>
        <a:spcPct val="0"/>
      </a:spcAft>
      <a:defRPr sz="1600" b="1" kern="1200">
        <a:solidFill>
          <a:schemeClr val="tx1"/>
        </a:solidFill>
        <a:latin typeface="Arial" pitchFamily="34" charset="0"/>
        <a:ea typeface="ＭＳ Ｐゴシック" charset="-128"/>
        <a:cs typeface="+mn-cs"/>
      </a:defRPr>
    </a:lvl4pPr>
    <a:lvl5pPr marL="1828800" algn="ctr" rtl="0" eaLnBrk="0" fontAlgn="base" hangingPunct="0">
      <a:spcBef>
        <a:spcPct val="0"/>
      </a:spcBef>
      <a:spcAft>
        <a:spcPct val="0"/>
      </a:spcAft>
      <a:defRPr sz="1600" b="1" kern="1200">
        <a:solidFill>
          <a:schemeClr val="tx1"/>
        </a:solidFill>
        <a:latin typeface="Arial" pitchFamily="34" charset="0"/>
        <a:ea typeface="ＭＳ Ｐゴシック" charset="-128"/>
        <a:cs typeface="+mn-cs"/>
      </a:defRPr>
    </a:lvl5pPr>
    <a:lvl6pPr marL="2286000" algn="l" defTabSz="914400" rtl="0" eaLnBrk="1" latinLnBrk="0" hangingPunct="1">
      <a:defRPr sz="1600" b="1" kern="1200">
        <a:solidFill>
          <a:schemeClr val="tx1"/>
        </a:solidFill>
        <a:latin typeface="Arial" pitchFamily="34" charset="0"/>
        <a:ea typeface="ＭＳ Ｐゴシック" charset="-128"/>
        <a:cs typeface="+mn-cs"/>
      </a:defRPr>
    </a:lvl6pPr>
    <a:lvl7pPr marL="2743200" algn="l" defTabSz="914400" rtl="0" eaLnBrk="1" latinLnBrk="0" hangingPunct="1">
      <a:defRPr sz="1600" b="1" kern="1200">
        <a:solidFill>
          <a:schemeClr val="tx1"/>
        </a:solidFill>
        <a:latin typeface="Arial" pitchFamily="34" charset="0"/>
        <a:ea typeface="ＭＳ Ｐゴシック" charset="-128"/>
        <a:cs typeface="+mn-cs"/>
      </a:defRPr>
    </a:lvl7pPr>
    <a:lvl8pPr marL="3200400" algn="l" defTabSz="914400" rtl="0" eaLnBrk="1" latinLnBrk="0" hangingPunct="1">
      <a:defRPr sz="1600" b="1" kern="1200">
        <a:solidFill>
          <a:schemeClr val="tx1"/>
        </a:solidFill>
        <a:latin typeface="Arial" pitchFamily="34" charset="0"/>
        <a:ea typeface="ＭＳ Ｐゴシック" charset="-128"/>
        <a:cs typeface="+mn-cs"/>
      </a:defRPr>
    </a:lvl8pPr>
    <a:lvl9pPr marL="3657600" algn="l" defTabSz="914400" rtl="0" eaLnBrk="1" latinLnBrk="0" hangingPunct="1">
      <a:defRPr sz="1600" b="1"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rid.o.cruz" initials="a" lastIdx="7" clrIdx="0"/>
  <p:cmAuthor id="1" name="Cesar Carbajal" initials="CC" lastIdx="3" clrIdx="1"/>
  <p:cmAuthor id="2" name="Cruz, Astrid O." initials="CAO" lastIdx="7"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8F1"/>
    <a:srgbClr val="456867"/>
    <a:srgbClr val="858157"/>
    <a:srgbClr val="689C9A"/>
    <a:srgbClr val="B7AE38"/>
    <a:srgbClr val="000000"/>
    <a:srgbClr val="659A2A"/>
    <a:srgbClr val="FFFFFF"/>
    <a:srgbClr val="31869B"/>
    <a:srgbClr val="C4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1" autoAdjust="0"/>
    <p:restoredTop sz="94005" autoAdjust="0"/>
  </p:normalViewPr>
  <p:slideViewPr>
    <p:cSldViewPr>
      <p:cViewPr>
        <p:scale>
          <a:sx n="87" d="100"/>
          <a:sy n="87" d="100"/>
        </p:scale>
        <p:origin x="-702" y="534"/>
      </p:cViewPr>
      <p:guideLst>
        <p:guide orient="horz" pos="2160"/>
        <p:guide pos="2880"/>
      </p:guideLst>
    </p:cSldViewPr>
  </p:slideViewPr>
  <p:outlineViewPr>
    <p:cViewPr>
      <p:scale>
        <a:sx n="33" d="100"/>
        <a:sy n="33" d="100"/>
      </p:scale>
      <p:origin x="0" y="17592"/>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48" d="100"/>
          <a:sy n="48" d="100"/>
        </p:scale>
        <p:origin x="-2724" y="-108"/>
      </p:cViewPr>
      <p:guideLst>
        <p:guide orient="horz" pos="2923"/>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1"/>
            <a:ext cx="3026833" cy="464585"/>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lvl1pPr algn="l" eaLnBrk="1" hangingPunct="1">
              <a:defRPr sz="1200" b="0">
                <a:latin typeface="Arial" charset="0"/>
                <a:ea typeface="+mn-ea"/>
                <a:cs typeface="+mn-cs"/>
              </a:defRPr>
            </a:lvl1pPr>
          </a:lstStyle>
          <a:p>
            <a:pPr>
              <a:defRPr/>
            </a:pPr>
            <a:endParaRPr lang="en-US"/>
          </a:p>
        </p:txBody>
      </p:sp>
      <p:sp>
        <p:nvSpPr>
          <p:cNvPr id="88067" name="Rectangle 3"/>
          <p:cNvSpPr>
            <a:spLocks noGrp="1" noChangeArrowheads="1"/>
          </p:cNvSpPr>
          <p:nvPr>
            <p:ph type="dt" sz="quarter" idx="1"/>
          </p:nvPr>
        </p:nvSpPr>
        <p:spPr bwMode="auto">
          <a:xfrm>
            <a:off x="3956550" y="1"/>
            <a:ext cx="3026833" cy="464585"/>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88068" name="Rectangle 4"/>
          <p:cNvSpPr>
            <a:spLocks noGrp="1" noChangeArrowheads="1"/>
          </p:cNvSpPr>
          <p:nvPr>
            <p:ph type="ftr" sz="quarter" idx="2"/>
          </p:nvPr>
        </p:nvSpPr>
        <p:spPr bwMode="auto">
          <a:xfrm>
            <a:off x="0" y="8817513"/>
            <a:ext cx="3026833" cy="464585"/>
          </a:xfrm>
          <a:prstGeom prst="rect">
            <a:avLst/>
          </a:prstGeom>
          <a:noFill/>
          <a:ln w="9525">
            <a:noFill/>
            <a:miter lim="800000"/>
            <a:headEnd/>
            <a:tailEnd/>
          </a:ln>
          <a:effectLst/>
        </p:spPr>
        <p:txBody>
          <a:bodyPr vert="horz" wrap="square" lIns="92638" tIns="46319" rIns="92638" bIns="46319" numCol="1" anchor="b" anchorCtr="0" compatLnSpc="1">
            <a:prstTxWarp prst="textNoShape">
              <a:avLst/>
            </a:prstTxWarp>
          </a:bodyPr>
          <a:lstStyle>
            <a:lvl1pPr algn="l" eaLnBrk="1" hangingPunct="1">
              <a:defRPr sz="1200" b="0">
                <a:latin typeface="Arial" charset="0"/>
                <a:ea typeface="+mn-ea"/>
                <a:cs typeface="+mn-cs"/>
              </a:defRPr>
            </a:lvl1pPr>
          </a:lstStyle>
          <a:p>
            <a:pPr>
              <a:defRPr/>
            </a:pPr>
            <a:endParaRPr lang="en-US"/>
          </a:p>
        </p:txBody>
      </p:sp>
      <p:sp>
        <p:nvSpPr>
          <p:cNvPr id="88069" name="Rectangle 5"/>
          <p:cNvSpPr>
            <a:spLocks noGrp="1" noChangeArrowheads="1"/>
          </p:cNvSpPr>
          <p:nvPr>
            <p:ph type="sldNum" sz="quarter" idx="3"/>
          </p:nvPr>
        </p:nvSpPr>
        <p:spPr bwMode="auto">
          <a:xfrm>
            <a:off x="3956550" y="8817513"/>
            <a:ext cx="3026833" cy="464585"/>
          </a:xfrm>
          <a:prstGeom prst="rect">
            <a:avLst/>
          </a:prstGeom>
          <a:noFill/>
          <a:ln w="9525">
            <a:noFill/>
            <a:miter lim="800000"/>
            <a:headEnd/>
            <a:tailEnd/>
          </a:ln>
          <a:effectLst/>
        </p:spPr>
        <p:txBody>
          <a:bodyPr vert="horz" wrap="square" lIns="92638" tIns="46319" rIns="92638" bIns="46319" numCol="1" anchor="b" anchorCtr="0" compatLnSpc="1">
            <a:prstTxWarp prst="textNoShape">
              <a:avLst/>
            </a:prstTxWarp>
          </a:bodyPr>
          <a:lstStyle>
            <a:lvl1pPr algn="r" eaLnBrk="1" hangingPunct="1">
              <a:defRPr sz="1200" b="0"/>
            </a:lvl1pPr>
          </a:lstStyle>
          <a:p>
            <a:pPr>
              <a:defRPr/>
            </a:pPr>
            <a:fld id="{5CD02C88-068A-48F2-9E5E-FC67F64DC0B1}" type="slidenum">
              <a:rPr lang="en-US"/>
              <a:pPr>
                <a:defRPr/>
              </a:pPr>
              <a:t>‹#›</a:t>
            </a:fld>
            <a:endParaRPr lang="en-US"/>
          </a:p>
        </p:txBody>
      </p:sp>
    </p:spTree>
    <p:extLst>
      <p:ext uri="{BB962C8B-B14F-4D97-AF65-F5344CB8AC3E}">
        <p14:creationId xmlns:p14="http://schemas.microsoft.com/office/powerpoint/2010/main" val="2543524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026833" cy="464585"/>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lvl1pPr algn="l" eaLnBrk="1" hangingPunct="1">
              <a:defRPr sz="1200" b="0">
                <a:latin typeface="Arial" charset="0"/>
                <a:ea typeface="+mn-ea"/>
                <a:cs typeface="+mn-cs"/>
              </a:defRPr>
            </a:lvl1pPr>
          </a:lstStyle>
          <a:p>
            <a:pPr>
              <a:defRPr/>
            </a:pPr>
            <a:endParaRPr lang="en-US"/>
          </a:p>
        </p:txBody>
      </p:sp>
      <p:sp>
        <p:nvSpPr>
          <p:cNvPr id="8195" name="Rectangle 3"/>
          <p:cNvSpPr>
            <a:spLocks noGrp="1" noChangeArrowheads="1"/>
          </p:cNvSpPr>
          <p:nvPr>
            <p:ph type="dt" idx="1"/>
          </p:nvPr>
        </p:nvSpPr>
        <p:spPr bwMode="auto">
          <a:xfrm>
            <a:off x="3956550" y="1"/>
            <a:ext cx="3026833" cy="464585"/>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68612" name="Rectangle 4"/>
          <p:cNvSpPr>
            <a:spLocks noGrp="1" noRot="1" noChangeAspect="1" noChangeArrowheads="1" noTextEdit="1"/>
          </p:cNvSpPr>
          <p:nvPr>
            <p:ph type="sldImg" idx="2"/>
          </p:nvPr>
        </p:nvSpPr>
        <p:spPr bwMode="auto">
          <a:xfrm>
            <a:off x="1171575" y="696913"/>
            <a:ext cx="4643438" cy="34813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98500" y="4410358"/>
            <a:ext cx="5588000" cy="4176463"/>
          </a:xfrm>
          <a:prstGeom prst="rect">
            <a:avLst/>
          </a:prstGeom>
          <a:noFill/>
          <a:ln w="9525">
            <a:noFill/>
            <a:miter lim="800000"/>
            <a:headEnd/>
            <a:tailEnd/>
          </a:ln>
          <a:effectLst/>
        </p:spPr>
        <p:txBody>
          <a:bodyPr vert="horz" wrap="square" lIns="92638" tIns="46319" rIns="92638" bIns="463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17513"/>
            <a:ext cx="3026833" cy="464585"/>
          </a:xfrm>
          <a:prstGeom prst="rect">
            <a:avLst/>
          </a:prstGeom>
          <a:noFill/>
          <a:ln w="9525">
            <a:noFill/>
            <a:miter lim="800000"/>
            <a:headEnd/>
            <a:tailEnd/>
          </a:ln>
          <a:effectLst/>
        </p:spPr>
        <p:txBody>
          <a:bodyPr vert="horz" wrap="square" lIns="92638" tIns="46319" rIns="92638" bIns="46319" numCol="1" anchor="b" anchorCtr="0" compatLnSpc="1">
            <a:prstTxWarp prst="textNoShape">
              <a:avLst/>
            </a:prstTxWarp>
          </a:bodyPr>
          <a:lstStyle>
            <a:lvl1pPr algn="l" eaLnBrk="1" hangingPunct="1">
              <a:defRPr sz="1200" b="0">
                <a:latin typeface="Arial" charset="0"/>
                <a:ea typeface="+mn-ea"/>
                <a:cs typeface="+mn-cs"/>
              </a:defRPr>
            </a:lvl1pPr>
          </a:lstStyle>
          <a:p>
            <a:pPr>
              <a:defRPr/>
            </a:pPr>
            <a:endParaRPr lang="en-US"/>
          </a:p>
        </p:txBody>
      </p:sp>
      <p:sp>
        <p:nvSpPr>
          <p:cNvPr id="8199" name="Rectangle 7"/>
          <p:cNvSpPr>
            <a:spLocks noGrp="1" noChangeArrowheads="1"/>
          </p:cNvSpPr>
          <p:nvPr>
            <p:ph type="sldNum" sz="quarter" idx="5"/>
          </p:nvPr>
        </p:nvSpPr>
        <p:spPr bwMode="auto">
          <a:xfrm>
            <a:off x="3956550" y="8817513"/>
            <a:ext cx="3026833" cy="464585"/>
          </a:xfrm>
          <a:prstGeom prst="rect">
            <a:avLst/>
          </a:prstGeom>
          <a:noFill/>
          <a:ln w="9525">
            <a:noFill/>
            <a:miter lim="800000"/>
            <a:headEnd/>
            <a:tailEnd/>
          </a:ln>
          <a:effectLst/>
        </p:spPr>
        <p:txBody>
          <a:bodyPr vert="horz" wrap="square" lIns="92638" tIns="46319" rIns="92638" bIns="46319" numCol="1" anchor="b" anchorCtr="0" compatLnSpc="1">
            <a:prstTxWarp prst="textNoShape">
              <a:avLst/>
            </a:prstTxWarp>
          </a:bodyPr>
          <a:lstStyle>
            <a:lvl1pPr algn="r" eaLnBrk="1" hangingPunct="1">
              <a:defRPr sz="1200" b="0"/>
            </a:lvl1pPr>
          </a:lstStyle>
          <a:p>
            <a:pPr>
              <a:defRPr/>
            </a:pPr>
            <a:fld id="{138EE6D1-21F2-461F-A954-FFFF21377A5D}" type="slidenum">
              <a:rPr lang="en-US"/>
              <a:pPr>
                <a:defRPr/>
              </a:pPr>
              <a:t>‹#›</a:t>
            </a:fld>
            <a:endParaRPr lang="en-US"/>
          </a:p>
        </p:txBody>
      </p:sp>
    </p:spTree>
    <p:extLst>
      <p:ext uri="{BB962C8B-B14F-4D97-AF65-F5344CB8AC3E}">
        <p14:creationId xmlns:p14="http://schemas.microsoft.com/office/powerpoint/2010/main" val="18962369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latin typeface="Arial" pitchFamily="34" charset="0"/>
              <a:ea typeface="ＭＳ Ｐゴシック" charset="-128"/>
            </a:endParaRPr>
          </a:p>
        </p:txBody>
      </p:sp>
      <p:sp>
        <p:nvSpPr>
          <p:cNvPr id="20483" name="Slide Number Placeholder 3"/>
          <p:cNvSpPr>
            <a:spLocks noGrp="1"/>
          </p:cNvSpPr>
          <p:nvPr>
            <p:ph type="sldNum" sz="quarter" idx="5"/>
          </p:nvPr>
        </p:nvSpPr>
        <p:spPr>
          <a:xfrm>
            <a:off x="4025900" y="8819115"/>
            <a:ext cx="3026833" cy="464585"/>
          </a:xfrm>
          <a:noFill/>
        </p:spPr>
        <p:txBody>
          <a:bodyPr/>
          <a:lstStyle/>
          <a:p>
            <a:fld id="{71D0B7BA-1AC1-4A18-9D8B-023F45B58F95}"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endParaRPr lang="en-US" dirty="0" smtClean="0">
              <a:latin typeface="Arial" pitchFamily="34" charset="0"/>
              <a:ea typeface="ＭＳ Ｐゴシック" charset="-128"/>
            </a:endParaRPr>
          </a:p>
        </p:txBody>
      </p:sp>
      <p:sp>
        <p:nvSpPr>
          <p:cNvPr id="70660" name="Date Placeholder 3"/>
          <p:cNvSpPr>
            <a:spLocks noGrp="1"/>
          </p:cNvSpPr>
          <p:nvPr>
            <p:ph type="dt" sz="quarter" idx="1"/>
          </p:nvPr>
        </p:nvSpPr>
        <p:spPr>
          <a:noFill/>
        </p:spPr>
        <p:txBody>
          <a:bodyPr/>
          <a:lstStyle/>
          <a:p>
            <a:fld id="{9142EA8A-8F4F-4A0E-9418-B5B9E2C5A05F}" type="datetime4">
              <a:rPr lang="en-GB" smtClean="0">
                <a:solidFill>
                  <a:srgbClr val="000000"/>
                </a:solidFill>
                <a:latin typeface="Arial" pitchFamily="34" charset="0"/>
                <a:ea typeface="ＭＳ Ｐゴシック" charset="-128"/>
                <a:cs typeface="Arial" pitchFamily="34" charset="0"/>
              </a:rPr>
              <a:pPr/>
              <a:t>18 February 2016</a:t>
            </a:fld>
            <a:endParaRPr lang="en-GB" smtClean="0">
              <a:solidFill>
                <a:srgbClr val="000000"/>
              </a:solidFill>
              <a:latin typeface="Arial" pitchFamily="34" charset="0"/>
              <a:ea typeface="ＭＳ Ｐゴシック" charset="-128"/>
              <a:cs typeface="Arial" pitchFamily="34" charset="0"/>
            </a:endParaRPr>
          </a:p>
        </p:txBody>
      </p:sp>
      <p:sp>
        <p:nvSpPr>
          <p:cNvPr id="70661" name="Slide Number Placeholder 4"/>
          <p:cNvSpPr>
            <a:spLocks noGrp="1"/>
          </p:cNvSpPr>
          <p:nvPr>
            <p:ph type="sldNum" sz="quarter" idx="5"/>
          </p:nvPr>
        </p:nvSpPr>
        <p:spPr>
          <a:noFill/>
        </p:spPr>
        <p:txBody>
          <a:bodyPr/>
          <a:lstStyle/>
          <a:p>
            <a:fld id="{E9045BAB-6A38-4C58-8A10-8BD2B7A1BBC2}" type="slidenum">
              <a:rPr lang="en-GB" smtClean="0">
                <a:solidFill>
                  <a:srgbClr val="000000"/>
                </a:solidFill>
                <a:cs typeface="Arial" pitchFamily="34" charset="0"/>
              </a:rPr>
              <a:pPr/>
              <a:t>3</a:t>
            </a:fld>
            <a:endParaRPr lang="en-GB" smtClean="0">
              <a:solidFill>
                <a:srgbClr val="000000"/>
              </a:solidFill>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pPr>
                <a:defRPr/>
              </a:pPr>
              <a:t>6</a:t>
            </a:fld>
            <a:endParaRPr lang="en-US"/>
          </a:p>
        </p:txBody>
      </p:sp>
    </p:spTree>
    <p:extLst>
      <p:ext uri="{BB962C8B-B14F-4D97-AF65-F5344CB8AC3E}">
        <p14:creationId xmlns:p14="http://schemas.microsoft.com/office/powerpoint/2010/main" val="126223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pPr>
                <a:defRPr/>
              </a:pPr>
              <a:t>9</a:t>
            </a:fld>
            <a:endParaRPr lang="en-US"/>
          </a:p>
        </p:txBody>
      </p:sp>
    </p:spTree>
    <p:extLst>
      <p:ext uri="{BB962C8B-B14F-4D97-AF65-F5344CB8AC3E}">
        <p14:creationId xmlns:p14="http://schemas.microsoft.com/office/powerpoint/2010/main" val="3634646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pPr>
                <a:defRPr/>
              </a:pPr>
              <a:t>10</a:t>
            </a:fld>
            <a:endParaRPr lang="en-US"/>
          </a:p>
        </p:txBody>
      </p:sp>
    </p:spTree>
    <p:extLst>
      <p:ext uri="{BB962C8B-B14F-4D97-AF65-F5344CB8AC3E}">
        <p14:creationId xmlns:p14="http://schemas.microsoft.com/office/powerpoint/2010/main" val="200516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pPr>
                <a:defRPr/>
              </a:pPr>
              <a:t>11</a:t>
            </a:fld>
            <a:endParaRPr lang="en-US"/>
          </a:p>
        </p:txBody>
      </p:sp>
    </p:spTree>
    <p:extLst>
      <p:ext uri="{BB962C8B-B14F-4D97-AF65-F5344CB8AC3E}">
        <p14:creationId xmlns:p14="http://schemas.microsoft.com/office/powerpoint/2010/main" val="4096718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pPr>
                <a:defRPr/>
              </a:pPr>
              <a:t>12</a:t>
            </a:fld>
            <a:endParaRPr lang="en-US"/>
          </a:p>
        </p:txBody>
      </p:sp>
    </p:spTree>
    <p:extLst>
      <p:ext uri="{BB962C8B-B14F-4D97-AF65-F5344CB8AC3E}">
        <p14:creationId xmlns:p14="http://schemas.microsoft.com/office/powerpoint/2010/main" val="2263305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pPr>
                <a:defRPr/>
              </a:pPr>
              <a:t>14</a:t>
            </a:fld>
            <a:endParaRPr lang="en-US"/>
          </a:p>
        </p:txBody>
      </p:sp>
    </p:spTree>
    <p:extLst>
      <p:ext uri="{BB962C8B-B14F-4D97-AF65-F5344CB8AC3E}">
        <p14:creationId xmlns:p14="http://schemas.microsoft.com/office/powerpoint/2010/main" val="128744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8EE6D1-21F2-461F-A954-FFFF21377A5D}" type="slidenum">
              <a:rPr lang="en-US" smtClean="0"/>
              <a:pPr>
                <a:defRPr/>
              </a:pPr>
              <a:t>18</a:t>
            </a:fld>
            <a:endParaRPr lang="en-US"/>
          </a:p>
        </p:txBody>
      </p:sp>
    </p:spTree>
    <p:extLst>
      <p:ext uri="{BB962C8B-B14F-4D97-AF65-F5344CB8AC3E}">
        <p14:creationId xmlns:p14="http://schemas.microsoft.com/office/powerpoint/2010/main" val="4000499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5pPr marL="1420896" indent="-16435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2-column Content">
    <p:spTree>
      <p:nvGrpSpPr>
        <p:cNvPr id="1" name=""/>
        <p:cNvGrpSpPr/>
        <p:nvPr/>
      </p:nvGrpSpPr>
      <p:grpSpPr>
        <a:xfrm>
          <a:off x="0" y="0"/>
          <a:ext cx="0" cy="0"/>
          <a:chOff x="0" y="0"/>
          <a:chExt cx="0" cy="0"/>
        </a:xfrm>
      </p:grpSpPr>
      <p:sp>
        <p:nvSpPr>
          <p:cNvPr id="6" name="Content Placeholder 2"/>
          <p:cNvSpPr>
            <a:spLocks noGrp="1"/>
          </p:cNvSpPr>
          <p:nvPr>
            <p:ph idx="10"/>
          </p:nvPr>
        </p:nvSpPr>
        <p:spPr>
          <a:xfrm>
            <a:off x="4785525" y="1079292"/>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55" y="1065009"/>
            <a:ext cx="421249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3-column Content">
    <p:spTree>
      <p:nvGrpSpPr>
        <p:cNvPr id="1" name=""/>
        <p:cNvGrpSpPr/>
        <p:nvPr/>
      </p:nvGrpSpPr>
      <p:grpSpPr>
        <a:xfrm>
          <a:off x="0" y="0"/>
          <a:ext cx="0" cy="0"/>
          <a:chOff x="0" y="0"/>
          <a:chExt cx="0" cy="0"/>
        </a:xfrm>
      </p:grpSpPr>
      <p:sp>
        <p:nvSpPr>
          <p:cNvPr id="9" name="Content Placeholder 2"/>
          <p:cNvSpPr>
            <a:spLocks noGrp="1"/>
          </p:cNvSpPr>
          <p:nvPr>
            <p:ph idx="11"/>
          </p:nvPr>
        </p:nvSpPr>
        <p:spPr>
          <a:xfrm>
            <a:off x="6277579" y="1079292"/>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p:nvPr>
        </p:nvSpPr>
        <p:spPr>
          <a:xfrm>
            <a:off x="3313596" y="1079292"/>
            <a:ext cx="2693011"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58755" y="1065009"/>
            <a:ext cx="2694853" cy="5037559"/>
          </a:xfrm>
        </p:spPr>
        <p:txBody>
          <a:bodyPr/>
          <a:lstStyle>
            <a:lvl1pPr>
              <a:defRPr sz="1400"/>
            </a:lvl1pPr>
            <a:lvl2pPr>
              <a:defRPr sz="1400"/>
            </a:lvl2pPr>
            <a:lvl3pPr>
              <a:defRPr sz="1200"/>
            </a:lvl3pPr>
            <a:lvl4pPr>
              <a:defRPr sz="1200"/>
            </a:lvl4pPr>
            <a:lvl5pPr marL="1420896" indent="-164358">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mn-lt"/>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53986" name="Rectangle 3"/>
          <p:cNvSpPr>
            <a:spLocks noGrp="1" noChangeArrowheads="1"/>
          </p:cNvSpPr>
          <p:nvPr>
            <p:ph type="ctrTitle"/>
          </p:nvPr>
        </p:nvSpPr>
        <p:spPr>
          <a:xfrm>
            <a:off x="358713" y="4137655"/>
            <a:ext cx="4317250" cy="1079250"/>
          </a:xfrm>
        </p:spPr>
        <p:txBody>
          <a:bodyPr/>
          <a:lstStyle>
            <a:lvl1pPr>
              <a:defRPr sz="2600">
                <a:solidFill>
                  <a:srgbClr val="94C11F"/>
                </a:solidFill>
              </a:defRPr>
            </a:lvl1pPr>
          </a:lstStyle>
          <a:p>
            <a:r>
              <a:rPr lang="en-US" smtClean="0"/>
              <a:t>Click to edit Master title style</a:t>
            </a:r>
            <a:endParaRPr lang="de-DE"/>
          </a:p>
        </p:txBody>
      </p:sp>
      <p:sp>
        <p:nvSpPr>
          <p:cNvPr id="484356" name="Rectangle 4"/>
          <p:cNvSpPr>
            <a:spLocks noGrp="1" noChangeArrowheads="1"/>
          </p:cNvSpPr>
          <p:nvPr>
            <p:ph type="body" idx="1"/>
          </p:nvPr>
        </p:nvSpPr>
        <p:spPr>
          <a:xfrm>
            <a:off x="358713" y="5396250"/>
            <a:ext cx="4317250" cy="718972"/>
          </a:xfrm>
          <a:noFill/>
          <a:ln algn="ctr"/>
        </p:spPr>
        <p:txBody>
          <a:bodyPr/>
          <a:lstStyle>
            <a:lvl1pPr>
              <a:spcBef>
                <a:spcPct val="0"/>
              </a:spcBef>
              <a:defRPr>
                <a:solidFill>
                  <a:srgbClr val="B799BC"/>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230" y="4407510"/>
            <a:ext cx="7772637" cy="136176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230" y="2906083"/>
            <a:ext cx="7772637" cy="1501427"/>
          </a:xfrm>
        </p:spPr>
        <p:txBody>
          <a:bodyPr anchor="b"/>
          <a:lstStyle>
            <a:lvl1pPr marL="0" indent="0">
              <a:buNone/>
              <a:defRPr sz="2000"/>
            </a:lvl1pPr>
            <a:lvl2pPr marL="455219" indent="0">
              <a:buNone/>
              <a:defRPr sz="1800"/>
            </a:lvl2pPr>
            <a:lvl3pPr marL="910375" indent="0">
              <a:buNone/>
              <a:defRPr sz="1600"/>
            </a:lvl3pPr>
            <a:lvl4pPr marL="1365585" indent="0">
              <a:buNone/>
              <a:defRPr sz="1400"/>
            </a:lvl4pPr>
            <a:lvl5pPr marL="1820768" indent="0">
              <a:buNone/>
              <a:defRPr sz="1400"/>
            </a:lvl5pPr>
            <a:lvl6pPr marL="2275960" indent="0">
              <a:buNone/>
              <a:defRPr sz="1400"/>
            </a:lvl6pPr>
            <a:lvl7pPr marL="2731152" indent="0">
              <a:buNone/>
              <a:defRPr sz="1400"/>
            </a:lvl7pPr>
            <a:lvl8pPr marL="3186346" indent="0">
              <a:buNone/>
              <a:defRPr sz="1400"/>
            </a:lvl8pPr>
            <a:lvl9pPr marL="3641538"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358775" y="1065213"/>
            <a:ext cx="4200525" cy="5037137"/>
          </a:xfrm>
          <a:prstGeom prst="rect">
            <a:avLst/>
          </a:prstGeom>
          <a:solidFill>
            <a:srgbClr val="DCDCDC"/>
          </a:solidFill>
          <a:ln w="9525">
            <a:noFill/>
            <a:miter lim="800000"/>
            <a:headEnd/>
            <a:tailEnd/>
          </a:ln>
        </p:spPr>
        <p:txBody>
          <a:bodyPr lIns="0" tIns="0" rIns="0" bIns="0"/>
          <a:lstStyle/>
          <a:p>
            <a:pPr algn="l">
              <a:spcBef>
                <a:spcPct val="20000"/>
              </a:spcBef>
              <a:spcAft>
                <a:spcPct val="20000"/>
              </a:spcAft>
              <a:buClr>
                <a:srgbClr val="94C11F"/>
              </a:buClr>
              <a:buSzPct val="85000"/>
              <a:buFont typeface="Wingdings" pitchFamily="2" charset="2"/>
              <a:buNone/>
              <a:defRPr/>
            </a:pPr>
            <a:endParaRPr lang="en-US" b="0">
              <a:solidFill>
                <a:srgbClr val="5B5C5E"/>
              </a:solidFill>
            </a:endParaRPr>
          </a:p>
        </p:txBody>
      </p:sp>
      <p:sp>
        <p:nvSpPr>
          <p:cNvPr id="4" name="Rectangle 10"/>
          <p:cNvSpPr>
            <a:spLocks noChangeArrowheads="1"/>
          </p:cNvSpPr>
          <p:nvPr userDrawn="1"/>
        </p:nvSpPr>
        <p:spPr bwMode="auto">
          <a:xfrm>
            <a:off x="4767263" y="1065213"/>
            <a:ext cx="4198937" cy="5037137"/>
          </a:xfrm>
          <a:prstGeom prst="rect">
            <a:avLst/>
          </a:prstGeom>
          <a:solidFill>
            <a:srgbClr val="DCDCDC"/>
          </a:solidFill>
          <a:ln w="9525">
            <a:noFill/>
            <a:miter lim="800000"/>
            <a:headEnd/>
            <a:tailEnd/>
          </a:ln>
        </p:spPr>
        <p:txBody>
          <a:bodyPr lIns="0" tIns="0" rIns="0" bIns="0"/>
          <a:lstStyle/>
          <a:p>
            <a:pPr algn="l">
              <a:spcBef>
                <a:spcPct val="20000"/>
              </a:spcBef>
              <a:spcAft>
                <a:spcPct val="20000"/>
              </a:spcAft>
              <a:buClr>
                <a:srgbClr val="94C11F"/>
              </a:buClr>
              <a:buSzPct val="85000"/>
              <a:buFont typeface="Wingdings" pitchFamily="2" charset="2"/>
              <a:buNone/>
              <a:defRPr/>
            </a:pPr>
            <a:endParaRPr lang="en-US" b="0">
              <a:solidFill>
                <a:srgbClr val="5B5C5E"/>
              </a:solidFill>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358775" y="179388"/>
            <a:ext cx="6477000" cy="7191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1" name="Rectangle 5"/>
          <p:cNvSpPr>
            <a:spLocks noGrp="1" noChangeArrowheads="1"/>
          </p:cNvSpPr>
          <p:nvPr>
            <p:ph type="body" idx="1"/>
          </p:nvPr>
        </p:nvSpPr>
        <p:spPr bwMode="auto">
          <a:xfrm>
            <a:off x="358775" y="1065213"/>
            <a:ext cx="6477000" cy="50371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p:txBody>
      </p:sp>
    </p:spTree>
  </p:cSld>
  <p:clrMap bg1="lt1" tx1="dk1" bg2="lt2" tx2="dk2" accent1="accent1" accent2="accent2" accent3="accent3" accent4="accent4" accent5="accent5" accent6="accent6" hlink="hlink" folHlink="folHlink"/>
  <p:sldLayoutIdLst>
    <p:sldLayoutId id="2147485177" r:id="rId1"/>
    <p:sldLayoutId id="2147485178" r:id="rId2"/>
    <p:sldLayoutId id="2147485179" r:id="rId3"/>
    <p:sldLayoutId id="2147485180" r:id="rId4"/>
    <p:sldLayoutId id="2147485181" r:id="rId5"/>
    <p:sldLayoutId id="2147485182" r:id="rId6"/>
    <p:sldLayoutId id="2147485183" r:id="rId7"/>
    <p:sldLayoutId id="2147485199" r:id="rId8"/>
  </p:sldLayoutIdLst>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400" b="1">
          <a:solidFill>
            <a:schemeClr val="tx2"/>
          </a:solidFill>
          <a:latin typeface="Arial Narrow" pitchFamily="34" charset="0"/>
          <a:ea typeface="ＭＳ Ｐゴシック" charset="0"/>
          <a:cs typeface="ＭＳ Ｐゴシック" charset="0"/>
        </a:defRPr>
      </a:lvl5pPr>
      <a:lvl6pPr marL="455219" algn="l" rtl="0" eaLnBrk="1" fontAlgn="base" hangingPunct="1">
        <a:spcBef>
          <a:spcPct val="0"/>
        </a:spcBef>
        <a:spcAft>
          <a:spcPct val="0"/>
        </a:spcAft>
        <a:defRPr sz="2400">
          <a:solidFill>
            <a:schemeClr val="tx2"/>
          </a:solidFill>
          <a:latin typeface="Arial Narrow" pitchFamily="34" charset="0"/>
        </a:defRPr>
      </a:lvl6pPr>
      <a:lvl7pPr marL="910375" algn="l" rtl="0" eaLnBrk="1" fontAlgn="base" hangingPunct="1">
        <a:spcBef>
          <a:spcPct val="0"/>
        </a:spcBef>
        <a:spcAft>
          <a:spcPct val="0"/>
        </a:spcAft>
        <a:defRPr sz="2400">
          <a:solidFill>
            <a:schemeClr val="tx2"/>
          </a:solidFill>
          <a:latin typeface="Arial Narrow" pitchFamily="34" charset="0"/>
        </a:defRPr>
      </a:lvl7pPr>
      <a:lvl8pPr marL="1365585" algn="l" rtl="0" eaLnBrk="1" fontAlgn="base" hangingPunct="1">
        <a:spcBef>
          <a:spcPct val="0"/>
        </a:spcBef>
        <a:spcAft>
          <a:spcPct val="0"/>
        </a:spcAft>
        <a:defRPr sz="2400">
          <a:solidFill>
            <a:schemeClr val="tx2"/>
          </a:solidFill>
          <a:latin typeface="Arial Narrow" pitchFamily="34" charset="0"/>
        </a:defRPr>
      </a:lvl8pPr>
      <a:lvl9pPr marL="1820768" algn="l" rtl="0" eaLnBrk="1" fontAlgn="base" hangingPunct="1">
        <a:spcBef>
          <a:spcPct val="0"/>
        </a:spcBef>
        <a:spcAft>
          <a:spcPct val="0"/>
        </a:spcAft>
        <a:defRPr sz="2400">
          <a:solidFill>
            <a:schemeClr val="tx2"/>
          </a:solidFill>
          <a:latin typeface="Arial Narrow" pitchFamily="34" charset="0"/>
        </a:defRPr>
      </a:lvl9pPr>
    </p:titleStyle>
    <p:bodyStyle>
      <a:lvl1pPr marL="342900" indent="-342900" algn="l" rtl="0" eaLnBrk="0" fontAlgn="base" hangingPunct="0">
        <a:spcBef>
          <a:spcPct val="20000"/>
        </a:spcBef>
        <a:spcAft>
          <a:spcPct val="20000"/>
        </a:spcAft>
        <a:buClr>
          <a:srgbClr val="94C11F"/>
        </a:buClr>
        <a:buSzPct val="85000"/>
        <a:buFont typeface="Wingdings" pitchFamily="2" charset="2"/>
        <a:defRPr sz="1600">
          <a:solidFill>
            <a:schemeClr val="tx1"/>
          </a:solidFill>
          <a:latin typeface="+mn-lt"/>
          <a:ea typeface="ＭＳ Ｐゴシック" charset="0"/>
          <a:cs typeface="ＭＳ Ｐゴシック" charset="0"/>
        </a:defRPr>
      </a:lvl1pPr>
      <a:lvl2pPr marL="188913" indent="-187325" algn="l" rtl="0" eaLnBrk="0" fontAlgn="base" hangingPunct="0">
        <a:spcBef>
          <a:spcPct val="20000"/>
        </a:spcBef>
        <a:spcAft>
          <a:spcPct val="20000"/>
        </a:spcAft>
        <a:buClr>
          <a:srgbClr val="94C11F"/>
        </a:buClr>
        <a:buFont typeface="Wingdings" pitchFamily="2" charset="2"/>
        <a:buChar char="n"/>
        <a:defRPr sz="1600">
          <a:solidFill>
            <a:schemeClr val="tx1"/>
          </a:solidFill>
          <a:latin typeface="+mn-lt"/>
          <a:ea typeface="ＭＳ Ｐゴシック" charset="0"/>
          <a:cs typeface="Arial" charset="0"/>
        </a:defRPr>
      </a:lvl2pPr>
      <a:lvl3pPr marL="530225" indent="-161925"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3pPr>
      <a:lvl4pPr marL="884238" indent="-163513" algn="l" rtl="0" eaLnBrk="0" fontAlgn="base" hangingPunct="0">
        <a:spcBef>
          <a:spcPct val="20000"/>
        </a:spcBef>
        <a:spcAft>
          <a:spcPct val="20000"/>
        </a:spcAft>
        <a:buClr>
          <a:srgbClr val="94C11F"/>
        </a:buClr>
        <a:buFont typeface="Wingdings" pitchFamily="2" charset="2"/>
        <a:buChar char="n"/>
        <a:defRPr sz="1400">
          <a:solidFill>
            <a:schemeClr val="tx1"/>
          </a:solidFill>
          <a:latin typeface="+mn-lt"/>
          <a:ea typeface="Arial" charset="0"/>
          <a:cs typeface="Arial" charset="0"/>
        </a:defRPr>
      </a:lvl4pPr>
      <a:lvl5pPr marL="1793875" indent="-368300" algn="l" rtl="0" eaLnBrk="0" fontAlgn="base" hangingPunct="0">
        <a:spcBef>
          <a:spcPct val="20000"/>
        </a:spcBef>
        <a:spcAft>
          <a:spcPct val="0"/>
        </a:spcAft>
        <a:buClr>
          <a:srgbClr val="94C11F"/>
        </a:buClr>
        <a:buSzPct val="85000"/>
        <a:buFont typeface="Wingdings" pitchFamily="2" charset="2"/>
        <a:buChar char="n"/>
        <a:defRPr sz="1200">
          <a:solidFill>
            <a:schemeClr val="accent2"/>
          </a:solidFill>
          <a:latin typeface="+mn-lt"/>
          <a:ea typeface="Arial" charset="0"/>
          <a:cs typeface="Arial" charset="0"/>
        </a:defRPr>
      </a:lvl5pPr>
      <a:lvl6pPr marL="224909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6pPr>
      <a:lvl7pPr marL="2704286"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7pPr>
      <a:lvl8pPr marL="3159477"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8pPr>
      <a:lvl9pPr marL="3614673" indent="-369847" algn="l" rtl="0" eaLnBrk="1" fontAlgn="base" hangingPunct="1">
        <a:spcBef>
          <a:spcPct val="20000"/>
        </a:spcBef>
        <a:spcAft>
          <a:spcPct val="0"/>
        </a:spcAft>
        <a:buClr>
          <a:srgbClr val="94C11F"/>
        </a:buClr>
        <a:buSzPct val="85000"/>
        <a:buFont typeface="Wingdings" pitchFamily="2" charset="2"/>
        <a:buChar char="n"/>
        <a:defRPr sz="1200">
          <a:solidFill>
            <a:schemeClr val="accent2"/>
          </a:solidFill>
          <a:latin typeface="+mn-lt"/>
          <a:cs typeface="Arial" charset="0"/>
        </a:defRPr>
      </a:lvl9pPr>
    </p:bodyStyle>
    <p:otherStyle>
      <a:defPPr>
        <a:defRPr lang="en-US"/>
      </a:defPPr>
      <a:lvl1pPr marL="0" algn="l" defTabSz="910375" rtl="0" eaLnBrk="1" latinLnBrk="0" hangingPunct="1">
        <a:defRPr sz="1800" kern="1200">
          <a:solidFill>
            <a:schemeClr val="tx1"/>
          </a:solidFill>
          <a:latin typeface="+mn-lt"/>
          <a:ea typeface="+mn-ea"/>
          <a:cs typeface="+mn-cs"/>
        </a:defRPr>
      </a:lvl1pPr>
      <a:lvl2pPr marL="455219" algn="l" defTabSz="910375" rtl="0" eaLnBrk="1" latinLnBrk="0" hangingPunct="1">
        <a:defRPr sz="1800" kern="1200">
          <a:solidFill>
            <a:schemeClr val="tx1"/>
          </a:solidFill>
          <a:latin typeface="+mn-lt"/>
          <a:ea typeface="+mn-ea"/>
          <a:cs typeface="+mn-cs"/>
        </a:defRPr>
      </a:lvl2pPr>
      <a:lvl3pPr marL="910375" algn="l" defTabSz="910375" rtl="0" eaLnBrk="1" latinLnBrk="0" hangingPunct="1">
        <a:defRPr sz="1800" kern="1200">
          <a:solidFill>
            <a:schemeClr val="tx1"/>
          </a:solidFill>
          <a:latin typeface="+mn-lt"/>
          <a:ea typeface="+mn-ea"/>
          <a:cs typeface="+mn-cs"/>
        </a:defRPr>
      </a:lvl3pPr>
      <a:lvl4pPr marL="1365585" algn="l" defTabSz="910375" rtl="0" eaLnBrk="1" latinLnBrk="0" hangingPunct="1">
        <a:defRPr sz="1800" kern="1200">
          <a:solidFill>
            <a:schemeClr val="tx1"/>
          </a:solidFill>
          <a:latin typeface="+mn-lt"/>
          <a:ea typeface="+mn-ea"/>
          <a:cs typeface="+mn-cs"/>
        </a:defRPr>
      </a:lvl4pPr>
      <a:lvl5pPr marL="1820768" algn="l" defTabSz="910375" rtl="0" eaLnBrk="1" latinLnBrk="0" hangingPunct="1">
        <a:defRPr sz="1800" kern="1200">
          <a:solidFill>
            <a:schemeClr val="tx1"/>
          </a:solidFill>
          <a:latin typeface="+mn-lt"/>
          <a:ea typeface="+mn-ea"/>
          <a:cs typeface="+mn-cs"/>
        </a:defRPr>
      </a:lvl5pPr>
      <a:lvl6pPr marL="2275960" algn="l" defTabSz="910375" rtl="0" eaLnBrk="1" latinLnBrk="0" hangingPunct="1">
        <a:defRPr sz="1800" kern="1200">
          <a:solidFill>
            <a:schemeClr val="tx1"/>
          </a:solidFill>
          <a:latin typeface="+mn-lt"/>
          <a:ea typeface="+mn-ea"/>
          <a:cs typeface="+mn-cs"/>
        </a:defRPr>
      </a:lvl6pPr>
      <a:lvl7pPr marL="2731152" algn="l" defTabSz="910375" rtl="0" eaLnBrk="1" latinLnBrk="0" hangingPunct="1">
        <a:defRPr sz="1800" kern="1200">
          <a:solidFill>
            <a:schemeClr val="tx1"/>
          </a:solidFill>
          <a:latin typeface="+mn-lt"/>
          <a:ea typeface="+mn-ea"/>
          <a:cs typeface="+mn-cs"/>
        </a:defRPr>
      </a:lvl7pPr>
      <a:lvl8pPr marL="3186346" algn="l" defTabSz="910375" rtl="0" eaLnBrk="1" latinLnBrk="0" hangingPunct="1">
        <a:defRPr sz="1800" kern="1200">
          <a:solidFill>
            <a:schemeClr val="tx1"/>
          </a:solidFill>
          <a:latin typeface="+mn-lt"/>
          <a:ea typeface="+mn-ea"/>
          <a:cs typeface="+mn-cs"/>
        </a:defRPr>
      </a:lvl8pPr>
      <a:lvl9pPr marL="3641538" algn="l" defTabSz="91037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7.png"/><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4"/>
          <p:cNvSpPr>
            <a:spLocks noChangeArrowheads="1"/>
          </p:cNvSpPr>
          <p:nvPr/>
        </p:nvSpPr>
        <p:spPr bwMode="auto">
          <a:xfrm>
            <a:off x="0" y="0"/>
            <a:ext cx="9144000" cy="1323439"/>
          </a:xfrm>
          <a:prstGeom prst="rect">
            <a:avLst/>
          </a:prstGeom>
          <a:solidFill>
            <a:schemeClr val="accent5">
              <a:lumMod val="50000"/>
              <a:alpha val="93000"/>
            </a:schemeClr>
          </a:solidFill>
          <a:ln w="12700">
            <a:solidFill>
              <a:schemeClr val="tx1"/>
            </a:solidFill>
            <a:round/>
            <a:headEnd/>
            <a:tailEnd/>
          </a:ln>
        </p:spPr>
        <p:txBody>
          <a:bodyPr anchor="ctr">
            <a:spAutoFit/>
          </a:bodyPr>
          <a:lstStyle/>
          <a:p>
            <a:pPr algn="ctr" eaLnBrk="0" hangingPunct="0"/>
            <a:endParaRPr lang="en-US" dirty="0" smtClean="0"/>
          </a:p>
          <a:p>
            <a:pPr algn="ctr" eaLnBrk="0" hangingPunct="0"/>
            <a:endParaRPr lang="en-US" dirty="0"/>
          </a:p>
          <a:p>
            <a:pPr algn="ctr" eaLnBrk="0" hangingPunct="0"/>
            <a:endParaRPr lang="en-US" dirty="0" smtClean="0"/>
          </a:p>
          <a:p>
            <a:pPr algn="ctr" eaLnBrk="0" hangingPunct="0"/>
            <a:endParaRPr lang="en-US" dirty="0"/>
          </a:p>
          <a:p>
            <a:pPr algn="ctr" eaLnBrk="0" hangingPunct="0"/>
            <a:endParaRPr lang="en-US" dirty="0"/>
          </a:p>
        </p:txBody>
      </p:sp>
      <p:sp>
        <p:nvSpPr>
          <p:cNvPr id="19458" name="Rectangle 14"/>
          <p:cNvSpPr>
            <a:spLocks noChangeArrowheads="1"/>
          </p:cNvSpPr>
          <p:nvPr/>
        </p:nvSpPr>
        <p:spPr bwMode="auto">
          <a:xfrm>
            <a:off x="0" y="5562600"/>
            <a:ext cx="9144000" cy="1323439"/>
          </a:xfrm>
          <a:prstGeom prst="rect">
            <a:avLst/>
          </a:prstGeom>
          <a:solidFill>
            <a:schemeClr val="accent5">
              <a:lumMod val="50000"/>
              <a:alpha val="93000"/>
            </a:schemeClr>
          </a:solidFill>
          <a:ln w="12700">
            <a:solidFill>
              <a:schemeClr val="tx1"/>
            </a:solidFill>
            <a:round/>
            <a:headEnd/>
            <a:tailEnd/>
          </a:ln>
        </p:spPr>
        <p:txBody>
          <a:bodyPr anchor="ctr">
            <a:spAutoFit/>
          </a:bodyPr>
          <a:lstStyle/>
          <a:p>
            <a:pPr algn="ctr" eaLnBrk="0" hangingPunct="0"/>
            <a:endParaRPr lang="en-US" dirty="0" smtClean="0"/>
          </a:p>
          <a:p>
            <a:pPr algn="ctr" eaLnBrk="0" hangingPunct="0"/>
            <a:endParaRPr lang="en-US" dirty="0" smtClean="0"/>
          </a:p>
          <a:p>
            <a:pPr algn="ctr" eaLnBrk="0" hangingPunct="0"/>
            <a:endParaRPr lang="en-US" dirty="0" smtClean="0"/>
          </a:p>
          <a:p>
            <a:pPr algn="ctr" eaLnBrk="0" hangingPunct="0"/>
            <a:endParaRPr lang="en-US" dirty="0" smtClean="0"/>
          </a:p>
          <a:p>
            <a:pPr algn="ctr" eaLnBrk="0" hangingPunct="0"/>
            <a:endParaRPr lang="en-US" dirty="0"/>
          </a:p>
        </p:txBody>
      </p:sp>
      <p:sp>
        <p:nvSpPr>
          <p:cNvPr id="19460" name="Rectangle 11"/>
          <p:cNvSpPr>
            <a:spLocks noChangeArrowheads="1"/>
          </p:cNvSpPr>
          <p:nvPr/>
        </p:nvSpPr>
        <p:spPr bwMode="auto">
          <a:xfrm>
            <a:off x="4343400" y="6119336"/>
            <a:ext cx="4572000" cy="738664"/>
          </a:xfrm>
          <a:prstGeom prst="rect">
            <a:avLst/>
          </a:prstGeom>
          <a:noFill/>
          <a:ln w="9525">
            <a:noFill/>
            <a:miter lim="800000"/>
            <a:headEnd/>
            <a:tailEnd/>
          </a:ln>
        </p:spPr>
        <p:txBody>
          <a:bodyPr>
            <a:spAutoFit/>
          </a:bodyPr>
          <a:lstStyle/>
          <a:p>
            <a:pPr algn="r"/>
            <a:r>
              <a:rPr lang="en-US" sz="1400" b="0" dirty="0" smtClean="0">
                <a:solidFill>
                  <a:schemeClr val="bg1"/>
                </a:solidFill>
              </a:rPr>
              <a:t>August, 2015 </a:t>
            </a:r>
            <a:endParaRPr lang="en-US" sz="1400" b="0" dirty="0">
              <a:solidFill>
                <a:schemeClr val="bg1"/>
              </a:solidFill>
            </a:endParaRPr>
          </a:p>
          <a:p>
            <a:pPr algn="r"/>
            <a:r>
              <a:rPr lang="en-US" sz="1400" b="0" dirty="0">
                <a:solidFill>
                  <a:schemeClr val="bg1"/>
                </a:solidFill>
              </a:rPr>
              <a:t>C&amp;C </a:t>
            </a:r>
            <a:r>
              <a:rPr lang="en-US" sz="1400" b="0" dirty="0" smtClean="0">
                <a:solidFill>
                  <a:schemeClr val="bg1"/>
                </a:solidFill>
              </a:rPr>
              <a:t>Multicultural, </a:t>
            </a:r>
            <a:r>
              <a:rPr lang="en-US" sz="1400" b="0" dirty="0">
                <a:solidFill>
                  <a:schemeClr val="bg1"/>
                </a:solidFill>
              </a:rPr>
              <a:t>LLC</a:t>
            </a:r>
            <a:br>
              <a:rPr lang="en-US" sz="1400" b="0" dirty="0">
                <a:solidFill>
                  <a:schemeClr val="bg1"/>
                </a:solidFill>
              </a:rPr>
            </a:br>
            <a:r>
              <a:rPr lang="en-US" sz="1400" b="0" i="1" dirty="0" smtClean="0">
                <a:solidFill>
                  <a:schemeClr val="bg1"/>
                </a:solidFill>
              </a:rPr>
              <a:t>Strategic Research</a:t>
            </a:r>
          </a:p>
        </p:txBody>
      </p:sp>
      <p:sp>
        <p:nvSpPr>
          <p:cNvPr id="2050" name="AutoShape 2" descr="https://encrypted-tbn3.gstatic.com/images?q=tbn:ANd9GcQSHToacsDVUQi2qAiyoaDEwNjPq_yxyQqICgkbZmV26yDajk1csQ"/>
          <p:cNvSpPr>
            <a:spLocks noChangeAspect="1" noChangeArrowheads="1"/>
          </p:cNvSpPr>
          <p:nvPr/>
        </p:nvSpPr>
        <p:spPr bwMode="auto">
          <a:xfrm>
            <a:off x="0" y="-601663"/>
            <a:ext cx="1676400" cy="1266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Subtitle 2"/>
          <p:cNvSpPr txBox="1">
            <a:spLocks/>
          </p:cNvSpPr>
          <p:nvPr/>
        </p:nvSpPr>
        <p:spPr bwMode="auto">
          <a:xfrm>
            <a:off x="304800" y="0"/>
            <a:ext cx="8164513" cy="914400"/>
          </a:xfrm>
          <a:prstGeom prst="rect">
            <a:avLst/>
          </a:prstGeom>
          <a:noFill/>
          <a:ln w="9525">
            <a:noFill/>
            <a:miter lim="800000"/>
            <a:headEnd/>
            <a:tailEnd/>
          </a:ln>
        </p:spPr>
        <p:txBody>
          <a:bodyPr/>
          <a:lstStyle/>
          <a:p>
            <a:pPr algn="l">
              <a:spcBef>
                <a:spcPts val="4056"/>
              </a:spcBef>
              <a:defRPr/>
            </a:pPr>
            <a:r>
              <a:rPr lang="en-US" sz="3400" kern="0" dirty="0" smtClean="0">
                <a:solidFill>
                  <a:schemeClr val="bg1"/>
                </a:solidFill>
                <a:latin typeface="Helvetica" pitchFamily="34" charset="0"/>
                <a:ea typeface="+mn-ea"/>
                <a:cs typeface="Helvetica" pitchFamily="34" charset="0"/>
              </a:rPr>
              <a:t>Ad Council </a:t>
            </a:r>
          </a:p>
          <a:p>
            <a:pPr algn="l">
              <a:spcBef>
                <a:spcPts val="0"/>
              </a:spcBef>
              <a:defRPr/>
            </a:pPr>
            <a:r>
              <a:rPr lang="en-US" sz="2400" b="0" kern="0" dirty="0" smtClean="0">
                <a:solidFill>
                  <a:schemeClr val="bg1"/>
                </a:solidFill>
                <a:latin typeface="Helvetica" pitchFamily="34" charset="0"/>
                <a:ea typeface="+mn-ea"/>
                <a:cs typeface="Helvetica" pitchFamily="34" charset="0"/>
              </a:rPr>
              <a:t>Child Passenger Safety Research General Market </a:t>
            </a:r>
            <a:endParaRPr lang="en-US" sz="2400" b="0" kern="0" dirty="0" smtClean="0">
              <a:solidFill>
                <a:schemeClr val="bg1"/>
              </a:solidFill>
              <a:latin typeface="Helvetica"/>
              <a:ea typeface="+mn-ea"/>
              <a:cs typeface="Helvetica"/>
            </a:endParaRPr>
          </a:p>
          <a:p>
            <a:pPr algn="l">
              <a:spcBef>
                <a:spcPts val="0"/>
              </a:spcBef>
              <a:defRPr/>
            </a:pPr>
            <a:endParaRPr lang="en-US" sz="2200" kern="0" dirty="0">
              <a:solidFill>
                <a:schemeClr val="bg1"/>
              </a:solidFill>
              <a:latin typeface="+mj-lt"/>
              <a:ea typeface="+mn-ea"/>
              <a:cs typeface="Calibri" pitchFamily="34" charset="0"/>
            </a:endParaRPr>
          </a:p>
        </p:txBody>
      </p:sp>
      <p:pic>
        <p:nvPicPr>
          <p:cNvPr id="9" name="Picture 8" title="C&amp;C Multicultural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04925" y="76200"/>
            <a:ext cx="1362875" cy="990600"/>
          </a:xfrm>
          <a:prstGeom prst="rect">
            <a:avLst/>
          </a:prstGeom>
        </p:spPr>
      </p:pic>
      <p:pic>
        <p:nvPicPr>
          <p:cNvPr id="5" name="Picture 4" descr="Children in car seats" title="Photo"/>
          <p:cNvPicPr>
            <a:picLocks noChangeAspect="1"/>
          </p:cNvPicPr>
          <p:nvPr/>
        </p:nvPicPr>
        <p:blipFill rotWithShape="1">
          <a:blip r:embed="rId4">
            <a:extLst>
              <a:ext uri="{28A0092B-C50C-407E-A947-70E740481C1C}">
                <a14:useLocalDpi xmlns:a14="http://schemas.microsoft.com/office/drawing/2010/main"/>
              </a:ext>
            </a:extLst>
          </a:blip>
          <a:srcRect b="29496"/>
          <a:stretch/>
        </p:blipFill>
        <p:spPr>
          <a:xfrm>
            <a:off x="-25400" y="1283547"/>
            <a:ext cx="9169400" cy="4279053"/>
          </a:xfrm>
          <a:prstGeom prst="rect">
            <a:avLst/>
          </a:prstGeom>
        </p:spPr>
      </p:pic>
    </p:spTree>
    <p:extLst>
      <p:ext uri="{BB962C8B-B14F-4D97-AF65-F5344CB8AC3E}">
        <p14:creationId xmlns:p14="http://schemas.microsoft.com/office/powerpoint/2010/main" val="1202995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Reactions to Radio (Over Confident)</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1312709975"/>
              </p:ext>
            </p:extLst>
          </p:nvPr>
        </p:nvGraphicFramePr>
        <p:xfrm>
          <a:off x="2895600" y="1524000"/>
          <a:ext cx="6096000" cy="5054600"/>
        </p:xfrm>
        <a:graphic>
          <a:graphicData uri="http://schemas.openxmlformats.org/drawingml/2006/table">
            <a:tbl>
              <a:tblPr firstRow="1" bandRow="1">
                <a:tableStyleId>{5C22544A-7EE6-4342-B048-85BDC9FD1C3A}</a:tableStyleId>
              </a:tblPr>
              <a:tblGrid>
                <a:gridCol w="2971800"/>
                <a:gridCol w="3124200"/>
              </a:tblGrid>
              <a:tr h="228600">
                <a:tc>
                  <a:txBody>
                    <a:bodyPr/>
                    <a:lstStyle/>
                    <a:p>
                      <a:pPr algn="ctr"/>
                      <a:r>
                        <a:rPr lang="en-US" sz="1400" b="0" i="1" dirty="0" smtClean="0">
                          <a:solidFill>
                            <a:srgbClr val="689C9A"/>
                          </a:solidFill>
                          <a:latin typeface="Cambria"/>
                          <a:cs typeface="Cambria"/>
                        </a:rPr>
                        <a:t>What worked</a:t>
                      </a:r>
                      <a:endParaRPr lang="en-US" sz="1400" b="0" i="1" dirty="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1" dirty="0" smtClean="0">
                          <a:solidFill>
                            <a:srgbClr val="689C9A"/>
                          </a:solidFill>
                          <a:latin typeface="Cambria"/>
                          <a:cs typeface="Cambria"/>
                        </a:rPr>
                        <a:t>What didn’t work</a:t>
                      </a:r>
                      <a:endParaRPr lang="en-US" sz="1400" b="0" i="1" dirty="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r>
              <a:tr h="2819400">
                <a:tc>
                  <a:txBody>
                    <a:bodyPr/>
                    <a:lstStyle/>
                    <a:p>
                      <a:pPr marL="171450" marR="0" lvl="0" indent="-171450" algn="l" defTabSz="910375"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1100" baseline="0" dirty="0" smtClean="0">
                          <a:solidFill>
                            <a:schemeClr val="bg1">
                              <a:lumMod val="50000"/>
                            </a:schemeClr>
                          </a:solidFill>
                        </a:rPr>
                        <a:t>Message clearly conveyed the importance of knowing, not assuming car seat is safe.</a:t>
                      </a:r>
                    </a:p>
                    <a:p>
                      <a:pPr marL="171450" marR="0" lvl="0" indent="-171450" algn="l" defTabSz="910375"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1100" baseline="0" dirty="0" smtClean="0">
                          <a:solidFill>
                            <a:schemeClr val="bg1">
                              <a:lumMod val="50000"/>
                            </a:schemeClr>
                          </a:solidFill>
                        </a:rPr>
                        <a:t>Sounds of wheels screeching between voices, as well as variety of voices attracted and kept their attention.</a:t>
                      </a:r>
                    </a:p>
                    <a:p>
                      <a:pPr marL="171450" marR="0" lvl="0" indent="-171450" algn="l" defTabSz="910375"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1100" baseline="0" dirty="0" smtClean="0">
                          <a:solidFill>
                            <a:schemeClr val="bg1">
                              <a:lumMod val="50000"/>
                            </a:schemeClr>
                          </a:solidFill>
                        </a:rPr>
                        <a:t>Perceived to be relevant largely due to voice that conveys </a:t>
                      </a:r>
                      <a:r>
                        <a:rPr lang="en-US" sz="1100" b="1" baseline="0" dirty="0" smtClean="0">
                          <a:solidFill>
                            <a:schemeClr val="bg1">
                              <a:lumMod val="50000"/>
                            </a:schemeClr>
                          </a:solidFill>
                        </a:rPr>
                        <a:t>uncertainty</a:t>
                      </a:r>
                      <a:r>
                        <a:rPr lang="en-US" sz="1100" baseline="0" dirty="0" smtClean="0">
                          <a:solidFill>
                            <a:schemeClr val="bg1">
                              <a:lumMod val="50000"/>
                            </a:schemeClr>
                          </a:solidFill>
                        </a:rPr>
                        <a:t> which resonated with respondents.</a:t>
                      </a:r>
                    </a:p>
                    <a:p>
                      <a:pPr marL="171450" marR="0" lvl="0" indent="-171450" algn="l" defTabSz="910375"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1100" baseline="0" dirty="0" smtClean="0">
                          <a:solidFill>
                            <a:schemeClr val="bg1">
                              <a:lumMod val="50000"/>
                            </a:schemeClr>
                          </a:solidFill>
                        </a:rPr>
                        <a:t>Message perceived to be informative, helpful, enlightening.</a:t>
                      </a:r>
                    </a:p>
                    <a:p>
                      <a:pPr marL="171450" marR="0" lvl="0" indent="-171450" algn="l" defTabSz="910375"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1100" baseline="0" dirty="0" smtClean="0">
                          <a:solidFill>
                            <a:schemeClr val="bg1">
                              <a:lumMod val="50000"/>
                            </a:schemeClr>
                          </a:solidFill>
                        </a:rPr>
                        <a:t>Many noticed the website and mentioned they would to there to get more information.</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lvl="0" indent="-171450">
                        <a:spcBef>
                          <a:spcPts val="400"/>
                        </a:spcBef>
                        <a:spcAft>
                          <a:spcPts val="400"/>
                        </a:spcAft>
                        <a:buFont typeface="Arial"/>
                        <a:buChar char="•"/>
                      </a:pPr>
                      <a:r>
                        <a:rPr lang="en-US" sz="1100" baseline="0" dirty="0" smtClean="0">
                          <a:solidFill>
                            <a:schemeClr val="bg1">
                              <a:lumMod val="50000"/>
                            </a:schemeClr>
                          </a:solidFill>
                        </a:rPr>
                        <a:t>People in ad perceived as irresponsible and idiotic for making assumptions about their child’s safety.  Target perceived them as irresponsible parents so they distanced themselves from these parents. </a:t>
                      </a:r>
                    </a:p>
                    <a:p>
                      <a:pPr marL="171450" lvl="0" indent="-171450">
                        <a:spcBef>
                          <a:spcPts val="400"/>
                        </a:spcBef>
                        <a:spcAft>
                          <a:spcPts val="400"/>
                        </a:spcAft>
                        <a:buFont typeface="Arial"/>
                        <a:buChar char="•"/>
                      </a:pPr>
                      <a:r>
                        <a:rPr lang="en-US" sz="1100" baseline="0" dirty="0" smtClean="0">
                          <a:solidFill>
                            <a:srgbClr val="7F7F7F"/>
                          </a:solidFill>
                        </a:rPr>
                        <a:t>Sounds of wheels screeching between the voices perceived as silly, unrealistic, unnatural, humorous - not a good fit with the potential tragedy.</a:t>
                      </a:r>
                    </a:p>
                    <a:p>
                      <a:pPr marL="171450" lvl="0" indent="-171450">
                        <a:spcBef>
                          <a:spcPts val="400"/>
                        </a:spcBef>
                        <a:spcAft>
                          <a:spcPts val="400"/>
                        </a:spcAft>
                        <a:buFont typeface="Arial"/>
                        <a:buChar char="•"/>
                      </a:pPr>
                      <a:r>
                        <a:rPr lang="en-US" sz="1100" baseline="0" dirty="0" smtClean="0">
                          <a:solidFill>
                            <a:srgbClr val="7F7F7F"/>
                          </a:solidFill>
                        </a:rPr>
                        <a:t>A few thought the line at the end of the spot, “</a:t>
                      </a:r>
                      <a:r>
                        <a:rPr lang="en-US" sz="1100" i="1" baseline="0" dirty="0" smtClean="0">
                          <a:solidFill>
                            <a:srgbClr val="7F7F7F"/>
                          </a:solidFill>
                        </a:rPr>
                        <a:t>I know my child is in the right car seat, I just checked it a minute ago</a:t>
                      </a:r>
                      <a:r>
                        <a:rPr lang="en-US" sz="1100" baseline="0" dirty="0" smtClean="0">
                          <a:solidFill>
                            <a:srgbClr val="7F7F7F"/>
                          </a:solidFill>
                        </a:rPr>
                        <a:t>,” was a little silly and could be improved.</a:t>
                      </a:r>
                    </a:p>
                    <a:p>
                      <a:pPr marL="171450" lvl="0" indent="-171450">
                        <a:spcBef>
                          <a:spcPts val="400"/>
                        </a:spcBef>
                        <a:spcAft>
                          <a:spcPts val="400"/>
                        </a:spcAft>
                        <a:buFont typeface="Arial"/>
                        <a:buChar char="•"/>
                      </a:pPr>
                      <a:r>
                        <a:rPr lang="en-US" sz="1100" baseline="0" dirty="0" smtClean="0">
                          <a:solidFill>
                            <a:schemeClr val="bg1">
                              <a:lumMod val="50000"/>
                            </a:schemeClr>
                          </a:solidFill>
                        </a:rPr>
                        <a:t>Some pointed out that the ad should mention statistic to make more impactful. </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203201">
                <a:tc gridSpan="2">
                  <a:txBody>
                    <a:bodyPr/>
                    <a:lstStyle/>
                    <a:p>
                      <a:pPr marL="0" lvl="0" indent="0" algn="ctr">
                        <a:buFont typeface="Wingdings" panose="05000000000000000000" pitchFamily="2" charset="2"/>
                        <a:buNone/>
                      </a:pPr>
                      <a:r>
                        <a:rPr lang="en-US" sz="1400" b="0" i="1" dirty="0" smtClean="0">
                          <a:solidFill>
                            <a:srgbClr val="689C9A"/>
                          </a:solidFill>
                          <a:latin typeface="Cambria"/>
                          <a:cs typeface="Cambria"/>
                        </a:rPr>
                        <a:t>Opportunities</a:t>
                      </a:r>
                      <a:r>
                        <a:rPr lang="en-US" sz="1400" b="0" i="1" baseline="0" dirty="0" smtClean="0">
                          <a:solidFill>
                            <a:srgbClr val="689C9A"/>
                          </a:solidFill>
                          <a:latin typeface="Cambria"/>
                          <a:cs typeface="Cambria"/>
                        </a:rPr>
                        <a:t> for Optimization</a:t>
                      </a:r>
                      <a:endParaRPr lang="en-US" sz="1400" b="0" i="1" dirty="0" smtClean="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r>
              <a:tr h="622837">
                <a:tc gridSpan="2">
                  <a:txBody>
                    <a:bodyPr/>
                    <a:lstStyle/>
                    <a:p>
                      <a:pPr marL="171450" lvl="0" indent="-171450">
                        <a:spcBef>
                          <a:spcPts val="200"/>
                        </a:spcBef>
                        <a:spcAft>
                          <a:spcPts val="200"/>
                        </a:spcAft>
                        <a:buFont typeface="Wingdings" charset="2"/>
                        <a:buChar char="§"/>
                      </a:pPr>
                      <a:r>
                        <a:rPr lang="en-US" sz="1100" dirty="0" smtClean="0">
                          <a:solidFill>
                            <a:schemeClr val="bg1">
                              <a:lumMod val="50000"/>
                            </a:schemeClr>
                          </a:solidFill>
                        </a:rPr>
                        <a:t>Shifting</a:t>
                      </a:r>
                      <a:r>
                        <a:rPr lang="en-US" sz="1100" baseline="0" dirty="0" smtClean="0">
                          <a:solidFill>
                            <a:schemeClr val="bg1">
                              <a:lumMod val="50000"/>
                            </a:schemeClr>
                          </a:solidFill>
                        </a:rPr>
                        <a:t> from an over-</a:t>
                      </a:r>
                      <a:r>
                        <a:rPr lang="en-US" sz="1100" baseline="0" dirty="0" smtClean="0">
                          <a:solidFill>
                            <a:srgbClr val="7F7F7F"/>
                          </a:solidFill>
                        </a:rPr>
                        <a:t>confident/arrogant </a:t>
                      </a:r>
                      <a:r>
                        <a:rPr lang="en-US" sz="1100" baseline="0" dirty="0" smtClean="0">
                          <a:solidFill>
                            <a:schemeClr val="bg1">
                              <a:lumMod val="50000"/>
                            </a:schemeClr>
                          </a:solidFill>
                        </a:rPr>
                        <a:t>tone to one of uncertainty more strongly reflects how parents see themselves and has the potential to motivate parents to act.</a:t>
                      </a:r>
                    </a:p>
                    <a:p>
                      <a:pPr marL="171450" lvl="0" indent="-171450">
                        <a:spcBef>
                          <a:spcPts val="200"/>
                        </a:spcBef>
                        <a:spcAft>
                          <a:spcPts val="200"/>
                        </a:spcAft>
                        <a:buFont typeface="Wingdings" charset="2"/>
                        <a:buChar char="§"/>
                      </a:pPr>
                      <a:r>
                        <a:rPr lang="en-US" sz="1100" baseline="0" dirty="0" smtClean="0">
                          <a:solidFill>
                            <a:schemeClr val="bg1">
                              <a:lumMod val="50000"/>
                            </a:schemeClr>
                          </a:solidFill>
                        </a:rPr>
                        <a:t>Consider improving the line at the end of the spot by incorporating the website into the copy and using this opportunity to re-emphasize the website name and further clarify the call to action. One possible way of incorporating the website name may be something along the lines of,  </a:t>
                      </a:r>
                      <a:r>
                        <a:rPr lang="en-US" sz="1100" i="1" baseline="0" dirty="0" smtClean="0">
                          <a:solidFill>
                            <a:schemeClr val="bg1">
                              <a:lumMod val="50000"/>
                            </a:schemeClr>
                          </a:solidFill>
                        </a:rPr>
                        <a:t>“I just checked on SaferCar.gov/</a:t>
                      </a:r>
                      <a:r>
                        <a:rPr lang="en-US" sz="1100" i="1" baseline="0" dirty="0" err="1" smtClean="0">
                          <a:solidFill>
                            <a:schemeClr val="bg1">
                              <a:lumMod val="50000"/>
                            </a:schemeClr>
                          </a:solidFill>
                        </a:rPr>
                        <a:t>TheRightSeat</a:t>
                      </a:r>
                      <a:r>
                        <a:rPr lang="en-US" sz="1100" i="1" baseline="0" dirty="0" smtClean="0">
                          <a:solidFill>
                            <a:schemeClr val="bg1">
                              <a:lumMod val="50000"/>
                            </a:schemeClr>
                          </a:solidFill>
                        </a:rPr>
                        <a:t>, so I KNOW my car seat is safe.” </a:t>
                      </a:r>
                    </a:p>
                    <a:p>
                      <a:pPr marL="171450" lvl="0" indent="-171450">
                        <a:spcBef>
                          <a:spcPts val="200"/>
                        </a:spcBef>
                        <a:spcAft>
                          <a:spcPts val="200"/>
                        </a:spcAft>
                        <a:buFont typeface="Wingdings" charset="2"/>
                        <a:buChar char="§"/>
                      </a:pPr>
                      <a:r>
                        <a:rPr lang="en-US" sz="1100" kern="1200" baseline="0" dirty="0" smtClean="0">
                          <a:solidFill>
                            <a:srgbClr val="7F7F7F"/>
                          </a:solidFill>
                          <a:effectLst/>
                          <a:latin typeface="+mn-lt"/>
                          <a:ea typeface="+mn-ea"/>
                          <a:cs typeface="+mn-cs"/>
                        </a:rPr>
                        <a:t>Make tagline more pronounced and include statistic to maximize impact and reinforce call to action.</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9" name="Rounded Rectangle 8"/>
          <p:cNvSpPr/>
          <p:nvPr/>
        </p:nvSpPr>
        <p:spPr bwMode="auto">
          <a:xfrm>
            <a:off x="228600" y="2133600"/>
            <a:ext cx="2286000" cy="2895600"/>
          </a:xfrm>
          <a:prstGeom prst="roundRect">
            <a:avLst/>
          </a:prstGeom>
          <a:no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l"/>
            <a:r>
              <a:rPr lang="en-US" i="1" dirty="0">
                <a:solidFill>
                  <a:srgbClr val="689C9A"/>
                </a:solidFill>
                <a:latin typeface="Cambria"/>
                <a:cs typeface="Cambria"/>
              </a:rPr>
              <a:t>The radio ad generated mixed reactions</a:t>
            </a:r>
            <a:r>
              <a:rPr lang="en-US" b="0" i="1" dirty="0">
                <a:solidFill>
                  <a:srgbClr val="689C9A"/>
                </a:solidFill>
                <a:latin typeface="Cambria"/>
                <a:cs typeface="Cambria"/>
              </a:rPr>
              <a:t>. </a:t>
            </a:r>
            <a:endParaRPr lang="en-US" b="0" i="1" dirty="0" smtClean="0">
              <a:solidFill>
                <a:srgbClr val="689C9A"/>
              </a:solidFill>
              <a:latin typeface="Cambria"/>
              <a:cs typeface="Cambria"/>
            </a:endParaRPr>
          </a:p>
          <a:p>
            <a:pPr algn="l"/>
            <a:endParaRPr lang="en-US" b="0" i="1" dirty="0">
              <a:solidFill>
                <a:srgbClr val="689C9A"/>
              </a:solidFill>
              <a:latin typeface="Cambria"/>
              <a:cs typeface="Cambria"/>
            </a:endParaRPr>
          </a:p>
          <a:p>
            <a:pPr algn="l"/>
            <a:r>
              <a:rPr lang="en-US" b="0" i="1" dirty="0" smtClean="0">
                <a:solidFill>
                  <a:srgbClr val="689C9A"/>
                </a:solidFill>
                <a:latin typeface="Cambria"/>
                <a:cs typeface="Cambria"/>
              </a:rPr>
              <a:t>Many </a:t>
            </a:r>
            <a:r>
              <a:rPr lang="en-US" b="0" i="1" dirty="0">
                <a:solidFill>
                  <a:srgbClr val="689C9A"/>
                </a:solidFill>
                <a:latin typeface="Cambria"/>
                <a:cs typeface="Cambria"/>
              </a:rPr>
              <a:t>perceived the ‘over-confident’ voices in the spot to represent parents who are irresponsible, and therefore most could not identify with them. The voice that depicted uncertainty, however,  was very relatable and impactful to respondents.</a:t>
            </a:r>
          </a:p>
        </p:txBody>
      </p:sp>
      <p:pic>
        <p:nvPicPr>
          <p:cNvPr id="8" name="Picture 7" descr="Radio" title="Icon"/>
          <p:cNvPicPr>
            <a:picLocks noChangeAspect="1"/>
          </p:cNvPicPr>
          <p:nvPr/>
        </p:nvPicPr>
        <p:blipFill>
          <a:blip r:embed="rId3">
            <a:lum bright="70000" contrast="-70000"/>
          </a:blip>
          <a:stretch>
            <a:fillRect/>
          </a:stretch>
        </p:blipFill>
        <p:spPr>
          <a:xfrm>
            <a:off x="7467600" y="228600"/>
            <a:ext cx="609600" cy="584200"/>
          </a:xfrm>
          <a:prstGeom prst="rect">
            <a:avLst/>
          </a:prstGeom>
        </p:spPr>
      </p:pic>
      <p:cxnSp>
        <p:nvCxnSpPr>
          <p:cNvPr id="10" name="Straight Connector 9"/>
          <p:cNvCxnSpPr/>
          <p:nvPr/>
        </p:nvCxnSpPr>
        <p:spPr bwMode="auto">
          <a:xfrm>
            <a:off x="2514600" y="15240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
        <p:nvSpPr>
          <p:cNvPr id="11"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grpSp>
        <p:nvGrpSpPr>
          <p:cNvPr id="12" name="Group 11"/>
          <p:cNvGrpSpPr/>
          <p:nvPr/>
        </p:nvGrpSpPr>
        <p:grpSpPr>
          <a:xfrm>
            <a:off x="7833360" y="182880"/>
            <a:ext cx="1463040" cy="731520"/>
            <a:chOff x="7262446" y="335280"/>
            <a:chExt cx="1463040" cy="731520"/>
          </a:xfrm>
        </p:grpSpPr>
        <p:sp>
          <p:nvSpPr>
            <p:cNvPr id="13" name="TextBox 12"/>
            <p:cNvSpPr txBox="1"/>
            <p:nvPr/>
          </p:nvSpPr>
          <p:spPr>
            <a:xfrm>
              <a:off x="7620000" y="335280"/>
              <a:ext cx="731520" cy="731520"/>
            </a:xfrm>
            <a:prstGeom prst="ellipse">
              <a:avLst/>
            </a:prstGeom>
            <a:solidFill>
              <a:schemeClr val="accent2">
                <a:lumMod val="50000"/>
              </a:schemeClr>
            </a:solidFill>
            <a:effectLst/>
          </p:spPr>
          <p:txBody>
            <a:bodyPr wrap="square" rtlCol="0" anchor="ctr">
              <a:spAutoFit/>
            </a:bodyPr>
            <a:lstStyle/>
            <a:p>
              <a:endParaRPr lang="en-US" sz="4800" b="0" dirty="0">
                <a:solidFill>
                  <a:srgbClr val="FFFFFF"/>
                </a:solidFill>
              </a:endParaRPr>
            </a:p>
          </p:txBody>
        </p:sp>
        <p:sp>
          <p:nvSpPr>
            <p:cNvPr id="14" name="Rectangle 13"/>
            <p:cNvSpPr/>
            <p:nvPr/>
          </p:nvSpPr>
          <p:spPr>
            <a:xfrm>
              <a:off x="7262446" y="422255"/>
              <a:ext cx="1463040" cy="523220"/>
            </a:xfrm>
            <a:prstGeom prst="rect">
              <a:avLst/>
            </a:prstGeom>
          </p:spPr>
          <p:txBody>
            <a:bodyPr wrap="square" anchor="ctr">
              <a:spAutoFit/>
            </a:bodyPr>
            <a:lstStyle/>
            <a:p>
              <a:r>
                <a:rPr lang="en-US" sz="1400" b="0" i="1" dirty="0" smtClean="0">
                  <a:solidFill>
                    <a:schemeClr val="bg1"/>
                  </a:solidFill>
                  <a:latin typeface="Cambria"/>
                  <a:cs typeface="Cambria"/>
                </a:rPr>
                <a:t>Dash</a:t>
              </a:r>
            </a:p>
            <a:p>
              <a:r>
                <a:rPr lang="en-US" sz="1400" b="0" i="1" dirty="0" smtClean="0">
                  <a:solidFill>
                    <a:schemeClr val="bg1"/>
                  </a:solidFill>
                  <a:latin typeface="Cambria"/>
                  <a:cs typeface="Cambria"/>
                </a:rPr>
                <a:t>Cam</a:t>
              </a:r>
            </a:p>
          </p:txBody>
        </p:sp>
      </p:grpSp>
    </p:spTree>
    <p:extLst>
      <p:ext uri="{BB962C8B-B14F-4D97-AF65-F5344CB8AC3E}">
        <p14:creationId xmlns:p14="http://schemas.microsoft.com/office/powerpoint/2010/main" val="3377160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8774" y="347663"/>
            <a:ext cx="6804025" cy="719137"/>
          </a:xfrm>
        </p:spPr>
        <p:txBody>
          <a:bodyPr/>
          <a:lstStyle/>
          <a:p>
            <a:r>
              <a:rPr lang="en-US" sz="3200" dirty="0" smtClean="0"/>
              <a:t>Reactions to Voices in Radio </a:t>
            </a:r>
            <a:br>
              <a:rPr lang="en-US" sz="3200" dirty="0" smtClean="0"/>
            </a:br>
            <a:r>
              <a:rPr lang="en-US" sz="3200" dirty="0" smtClean="0"/>
              <a:t>(Over Confident)</a:t>
            </a:r>
            <a:endParaRPr lang="en-US" sz="3200" dirty="0"/>
          </a:p>
        </p:txBody>
      </p:sp>
      <p:sp>
        <p:nvSpPr>
          <p:cNvPr id="9" name="Rounded Rectangle 8"/>
          <p:cNvSpPr/>
          <p:nvPr/>
        </p:nvSpPr>
        <p:spPr bwMode="auto">
          <a:xfrm>
            <a:off x="228600" y="1676400"/>
            <a:ext cx="2286000" cy="2895600"/>
          </a:xfrm>
          <a:prstGeom prst="roundRect">
            <a:avLst/>
          </a:prstGeom>
          <a:no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algn="l"/>
            <a:r>
              <a:rPr lang="en-US" b="0" i="1" dirty="0" smtClean="0">
                <a:solidFill>
                  <a:srgbClr val="689C9A"/>
                </a:solidFill>
                <a:latin typeface="Cambria"/>
                <a:cs typeface="Cambria"/>
              </a:rPr>
              <a:t>Many </a:t>
            </a:r>
            <a:r>
              <a:rPr lang="en-US" b="0" i="1" dirty="0">
                <a:solidFill>
                  <a:srgbClr val="689C9A"/>
                </a:solidFill>
                <a:latin typeface="Cambria"/>
                <a:cs typeface="Cambria"/>
              </a:rPr>
              <a:t>disliked the </a:t>
            </a:r>
            <a:r>
              <a:rPr lang="en-US" b="0" i="1" dirty="0" smtClean="0">
                <a:solidFill>
                  <a:srgbClr val="689C9A"/>
                </a:solidFill>
                <a:latin typeface="Cambria"/>
                <a:cs typeface="Cambria"/>
              </a:rPr>
              <a:t>over confident </a:t>
            </a:r>
            <a:r>
              <a:rPr lang="en-US" b="0" i="1" dirty="0">
                <a:solidFill>
                  <a:srgbClr val="689C9A"/>
                </a:solidFill>
                <a:latin typeface="Cambria"/>
                <a:cs typeface="Cambria"/>
              </a:rPr>
              <a:t>tone of </a:t>
            </a:r>
            <a:r>
              <a:rPr lang="en-US" b="0" i="1" dirty="0" smtClean="0">
                <a:solidFill>
                  <a:srgbClr val="689C9A"/>
                </a:solidFill>
                <a:latin typeface="Cambria"/>
                <a:cs typeface="Cambria"/>
              </a:rPr>
              <a:t>the voices in the ad but could relate to that voice that reflects uncertainty. Ensuring that the right tone comes across clearly will be key. </a:t>
            </a:r>
          </a:p>
          <a:p>
            <a:pPr algn="l"/>
            <a:endParaRPr lang="en-US" b="0" i="1" dirty="0">
              <a:solidFill>
                <a:srgbClr val="689C9A"/>
              </a:solidFill>
              <a:latin typeface="Cambria"/>
              <a:cs typeface="Cambria"/>
            </a:endParaRPr>
          </a:p>
          <a:p>
            <a:pPr algn="l"/>
            <a:endParaRPr lang="en-US" b="0" i="1" dirty="0" smtClean="0">
              <a:solidFill>
                <a:srgbClr val="689C9A"/>
              </a:solidFill>
              <a:latin typeface="Cambria"/>
              <a:cs typeface="Cambria"/>
            </a:endParaRPr>
          </a:p>
          <a:p>
            <a:pPr algn="l"/>
            <a:endParaRPr lang="en-US" b="0" i="1" dirty="0">
              <a:solidFill>
                <a:srgbClr val="689C9A"/>
              </a:solidFill>
              <a:latin typeface="Cambria"/>
              <a:cs typeface="Cambria"/>
            </a:endParaRPr>
          </a:p>
          <a:p>
            <a:pPr algn="l"/>
            <a:endParaRPr lang="en-US" b="0" i="1" dirty="0" smtClean="0">
              <a:solidFill>
                <a:srgbClr val="689C9A"/>
              </a:solidFill>
              <a:latin typeface="Cambria"/>
              <a:cs typeface="Cambria"/>
            </a:endParaRPr>
          </a:p>
          <a:p>
            <a:pPr algn="l"/>
            <a:endParaRPr lang="en-US" b="0" i="1" dirty="0">
              <a:solidFill>
                <a:srgbClr val="689C9A"/>
              </a:solidFill>
              <a:latin typeface="Cambria"/>
              <a:cs typeface="Cambria"/>
            </a:endParaRPr>
          </a:p>
        </p:txBody>
      </p:sp>
      <p:pic>
        <p:nvPicPr>
          <p:cNvPr id="8" name="Picture 7" descr="Radio" title="Icon"/>
          <p:cNvPicPr>
            <a:picLocks noChangeAspect="1"/>
          </p:cNvPicPr>
          <p:nvPr/>
        </p:nvPicPr>
        <p:blipFill>
          <a:blip r:embed="rId3">
            <a:lum bright="70000" contrast="-70000"/>
          </a:blip>
          <a:stretch>
            <a:fillRect/>
          </a:stretch>
        </p:blipFill>
        <p:spPr>
          <a:xfrm>
            <a:off x="7467600" y="228600"/>
            <a:ext cx="609600" cy="584200"/>
          </a:xfrm>
          <a:prstGeom prst="rect">
            <a:avLst/>
          </a:prstGeom>
        </p:spPr>
      </p:pic>
      <p:cxnSp>
        <p:nvCxnSpPr>
          <p:cNvPr id="10" name="Straight Connector 9"/>
          <p:cNvCxnSpPr/>
          <p:nvPr/>
        </p:nvCxnSpPr>
        <p:spPr bwMode="auto">
          <a:xfrm>
            <a:off x="3124200" y="15240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
        <p:nvSpPr>
          <p:cNvPr id="11"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grpSp>
        <p:nvGrpSpPr>
          <p:cNvPr id="12" name="Group 11"/>
          <p:cNvGrpSpPr/>
          <p:nvPr/>
        </p:nvGrpSpPr>
        <p:grpSpPr>
          <a:xfrm>
            <a:off x="7833360" y="182880"/>
            <a:ext cx="1463040" cy="731520"/>
            <a:chOff x="7262446" y="335280"/>
            <a:chExt cx="1463040" cy="731520"/>
          </a:xfrm>
        </p:grpSpPr>
        <p:sp>
          <p:nvSpPr>
            <p:cNvPr id="13" name="TextBox 12"/>
            <p:cNvSpPr txBox="1"/>
            <p:nvPr/>
          </p:nvSpPr>
          <p:spPr>
            <a:xfrm>
              <a:off x="7620000" y="335280"/>
              <a:ext cx="731520" cy="731520"/>
            </a:xfrm>
            <a:prstGeom prst="ellipse">
              <a:avLst/>
            </a:prstGeom>
            <a:solidFill>
              <a:schemeClr val="accent2">
                <a:lumMod val="50000"/>
              </a:schemeClr>
            </a:solidFill>
            <a:effectLst/>
          </p:spPr>
          <p:txBody>
            <a:bodyPr wrap="square" rtlCol="0" anchor="ctr">
              <a:spAutoFit/>
            </a:bodyPr>
            <a:lstStyle/>
            <a:p>
              <a:endParaRPr lang="en-US" sz="4800" b="0" dirty="0">
                <a:solidFill>
                  <a:srgbClr val="FFFFFF"/>
                </a:solidFill>
              </a:endParaRPr>
            </a:p>
          </p:txBody>
        </p:sp>
        <p:sp>
          <p:nvSpPr>
            <p:cNvPr id="14" name="Rectangle 13"/>
            <p:cNvSpPr/>
            <p:nvPr/>
          </p:nvSpPr>
          <p:spPr>
            <a:xfrm>
              <a:off x="7262446" y="422255"/>
              <a:ext cx="1463040" cy="523220"/>
            </a:xfrm>
            <a:prstGeom prst="rect">
              <a:avLst/>
            </a:prstGeom>
          </p:spPr>
          <p:txBody>
            <a:bodyPr wrap="square" anchor="ctr">
              <a:spAutoFit/>
            </a:bodyPr>
            <a:lstStyle/>
            <a:p>
              <a:r>
                <a:rPr lang="en-US" sz="1400" b="0" i="1" dirty="0" smtClean="0">
                  <a:solidFill>
                    <a:schemeClr val="bg1"/>
                  </a:solidFill>
                  <a:latin typeface="Cambria"/>
                  <a:cs typeface="Cambria"/>
                </a:rPr>
                <a:t>Dash</a:t>
              </a:r>
            </a:p>
            <a:p>
              <a:r>
                <a:rPr lang="en-US" sz="1400" b="0" i="1" dirty="0" smtClean="0">
                  <a:solidFill>
                    <a:schemeClr val="bg1"/>
                  </a:solidFill>
                  <a:latin typeface="Cambria"/>
                  <a:cs typeface="Cambria"/>
                </a:rPr>
                <a:t>Cam</a:t>
              </a:r>
            </a:p>
          </p:txBody>
        </p:sp>
      </p:grpSp>
      <p:sp>
        <p:nvSpPr>
          <p:cNvPr id="15" name="Rectangle 14"/>
          <p:cNvSpPr/>
          <p:nvPr/>
        </p:nvSpPr>
        <p:spPr>
          <a:xfrm>
            <a:off x="3581400" y="1825823"/>
            <a:ext cx="2057400" cy="307777"/>
          </a:xfrm>
          <a:prstGeom prst="rect">
            <a:avLst/>
          </a:prstGeom>
          <a:solidFill>
            <a:srgbClr val="FFFFFF"/>
          </a:solidFill>
        </p:spPr>
        <p:txBody>
          <a:bodyPr wrap="square">
            <a:spAutoFit/>
          </a:bodyPr>
          <a:lstStyle/>
          <a:p>
            <a:pPr lvl="0">
              <a:spcBef>
                <a:spcPts val="400"/>
              </a:spcBef>
              <a:spcAft>
                <a:spcPts val="400"/>
              </a:spcAft>
            </a:pPr>
            <a:endParaRPr lang="en-US" sz="1400" dirty="0" smtClean="0">
              <a:solidFill>
                <a:srgbClr val="7F7F7F"/>
              </a:solidFill>
            </a:endParaRPr>
          </a:p>
        </p:txBody>
      </p:sp>
      <p:sp>
        <p:nvSpPr>
          <p:cNvPr id="16" name="Rectangle 15"/>
          <p:cNvSpPr/>
          <p:nvPr/>
        </p:nvSpPr>
        <p:spPr>
          <a:xfrm>
            <a:off x="6324600" y="1600200"/>
            <a:ext cx="1828800" cy="338554"/>
          </a:xfrm>
          <a:prstGeom prst="rect">
            <a:avLst/>
          </a:prstGeom>
          <a:solidFill>
            <a:srgbClr val="FFFFFF"/>
          </a:solidFill>
        </p:spPr>
        <p:txBody>
          <a:bodyPr wrap="square">
            <a:spAutoFit/>
          </a:bodyPr>
          <a:lstStyle/>
          <a:p>
            <a:pPr lvl="0">
              <a:spcBef>
                <a:spcPts val="400"/>
              </a:spcBef>
              <a:spcAft>
                <a:spcPts val="400"/>
              </a:spcAft>
            </a:pPr>
            <a:r>
              <a:rPr lang="en-US" dirty="0" smtClean="0">
                <a:solidFill>
                  <a:srgbClr val="7F7F7F"/>
                </a:solidFill>
                <a:latin typeface="Cambria"/>
                <a:cs typeface="Cambria"/>
              </a:rPr>
              <a:t>Uncertain Voice</a:t>
            </a:r>
            <a:endParaRPr lang="en-US" dirty="0">
              <a:solidFill>
                <a:srgbClr val="7F7F7F"/>
              </a:solidFill>
              <a:latin typeface="Cambria"/>
              <a:cs typeface="Cambria"/>
            </a:endParaRPr>
          </a:p>
        </p:txBody>
      </p:sp>
      <p:grpSp>
        <p:nvGrpSpPr>
          <p:cNvPr id="44" name="Group 43"/>
          <p:cNvGrpSpPr/>
          <p:nvPr/>
        </p:nvGrpSpPr>
        <p:grpSpPr>
          <a:xfrm>
            <a:off x="6324600" y="2895600"/>
            <a:ext cx="2743200" cy="3657600"/>
            <a:chOff x="5943600" y="1676400"/>
            <a:chExt cx="2590800" cy="4075611"/>
          </a:xfrm>
        </p:grpSpPr>
        <p:sp>
          <p:nvSpPr>
            <p:cNvPr id="34" name="Rectangle 33"/>
            <p:cNvSpPr/>
            <p:nvPr/>
          </p:nvSpPr>
          <p:spPr bwMode="auto">
            <a:xfrm>
              <a:off x="5943600" y="1676400"/>
              <a:ext cx="2590800" cy="4075611"/>
            </a:xfrm>
            <a:prstGeom prst="rec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32" name="Group 31"/>
            <p:cNvGrpSpPr/>
            <p:nvPr/>
          </p:nvGrpSpPr>
          <p:grpSpPr>
            <a:xfrm>
              <a:off x="6096000" y="2780211"/>
              <a:ext cx="2286000" cy="1273629"/>
              <a:chOff x="4648200" y="5599611"/>
              <a:chExt cx="2286000" cy="1273629"/>
            </a:xfrm>
            <a:solidFill>
              <a:schemeClr val="accent2"/>
            </a:solidFill>
          </p:grpSpPr>
          <p:sp>
            <p:nvSpPr>
              <p:cNvPr id="27" name="Oval Callout 26"/>
              <p:cNvSpPr/>
              <p:nvPr/>
            </p:nvSpPr>
            <p:spPr bwMode="auto">
              <a:xfrm>
                <a:off x="4648200" y="5599611"/>
                <a:ext cx="2286000" cy="1273629"/>
              </a:xfrm>
              <a:prstGeom prst="wedgeEllipseCallout">
                <a:avLst/>
              </a:prstGeom>
              <a:grp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7" name="Rectangle 16"/>
              <p:cNvSpPr/>
              <p:nvPr/>
            </p:nvSpPr>
            <p:spPr>
              <a:xfrm>
                <a:off x="4855633" y="5939245"/>
                <a:ext cx="2015066" cy="514426"/>
              </a:xfrm>
              <a:prstGeom prst="rect">
                <a:avLst/>
              </a:prstGeom>
              <a:noFill/>
            </p:spPr>
            <p:txBody>
              <a:bodyPr wrap="square">
                <a:spAutoFit/>
              </a:bodyPr>
              <a:lstStyle/>
              <a:p>
                <a:pPr marL="0" lvl="1" algn="l">
                  <a:spcBef>
                    <a:spcPts val="400"/>
                  </a:spcBef>
                  <a:spcAft>
                    <a:spcPts val="400"/>
                  </a:spcAft>
                </a:pPr>
                <a:r>
                  <a:rPr lang="en-US" sz="1200" b="0" dirty="0">
                    <a:solidFill>
                      <a:srgbClr val="FFFFFF"/>
                    </a:solidFill>
                  </a:rPr>
                  <a:t>Yeah, my kid’s in the booster seat, he was ready…</a:t>
                </a:r>
                <a:r>
                  <a:rPr lang="en-US" sz="1200" dirty="0">
                    <a:solidFill>
                      <a:srgbClr val="FFFFFF"/>
                    </a:solidFill>
                  </a:rPr>
                  <a:t>I think.</a:t>
                </a:r>
              </a:p>
            </p:txBody>
          </p:sp>
        </p:grpSp>
      </p:grpSp>
      <p:sp>
        <p:nvSpPr>
          <p:cNvPr id="18" name="Rectangle 17"/>
          <p:cNvSpPr/>
          <p:nvPr/>
        </p:nvSpPr>
        <p:spPr>
          <a:xfrm>
            <a:off x="3352800" y="1981200"/>
            <a:ext cx="2743200" cy="830997"/>
          </a:xfrm>
          <a:prstGeom prst="rect">
            <a:avLst/>
          </a:prstGeom>
          <a:solidFill>
            <a:schemeClr val="bg1">
              <a:lumMod val="95000"/>
            </a:schemeClr>
          </a:solidFill>
        </p:spPr>
        <p:txBody>
          <a:bodyPr wrap="square">
            <a:spAutoFit/>
          </a:bodyPr>
          <a:lstStyle/>
          <a:p>
            <a:pPr marL="0" lvl="1">
              <a:spcBef>
                <a:spcPts val="400"/>
              </a:spcBef>
              <a:spcAft>
                <a:spcPts val="400"/>
              </a:spcAft>
            </a:pPr>
            <a:r>
              <a:rPr lang="en-US" sz="1200" dirty="0" smtClean="0">
                <a:solidFill>
                  <a:srgbClr val="7F7F7F"/>
                </a:solidFill>
              </a:rPr>
              <a:t>Parents cannot relate:  </a:t>
            </a:r>
            <a:r>
              <a:rPr lang="en-US" sz="1200" b="0" dirty="0" smtClean="0">
                <a:solidFill>
                  <a:srgbClr val="7F7F7F"/>
                </a:solidFill>
              </a:rPr>
              <a:t>Voices perceived to be of parents who are arrogant and idiotic, leading many to dismiss the spot as irrelevant.</a:t>
            </a:r>
          </a:p>
        </p:txBody>
      </p:sp>
      <p:sp>
        <p:nvSpPr>
          <p:cNvPr id="5" name="Rectangle 4"/>
          <p:cNvSpPr/>
          <p:nvPr/>
        </p:nvSpPr>
        <p:spPr bwMode="auto">
          <a:xfrm>
            <a:off x="6019800" y="4876800"/>
            <a:ext cx="1752600" cy="819912"/>
          </a:xfrm>
          <a:prstGeom prst="rect">
            <a:avLst/>
          </a:prstGeom>
          <a:no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19" name="Rectangle 18"/>
          <p:cNvSpPr/>
          <p:nvPr/>
        </p:nvSpPr>
        <p:spPr>
          <a:xfrm>
            <a:off x="6324600" y="1981200"/>
            <a:ext cx="2743200" cy="830997"/>
          </a:xfrm>
          <a:prstGeom prst="rect">
            <a:avLst/>
          </a:prstGeom>
          <a:solidFill>
            <a:schemeClr val="accent2"/>
          </a:solidFill>
        </p:spPr>
        <p:txBody>
          <a:bodyPr wrap="square">
            <a:spAutoFit/>
          </a:bodyPr>
          <a:lstStyle/>
          <a:p>
            <a:pPr marL="0" lvl="1">
              <a:spcBef>
                <a:spcPts val="400"/>
              </a:spcBef>
              <a:spcAft>
                <a:spcPts val="400"/>
              </a:spcAft>
            </a:pPr>
            <a:r>
              <a:rPr lang="en-US" sz="1200" dirty="0" smtClean="0">
                <a:solidFill>
                  <a:schemeClr val="bg1"/>
                </a:solidFill>
              </a:rPr>
              <a:t>Parents can relate:  </a:t>
            </a:r>
            <a:r>
              <a:rPr lang="en-US" sz="1200" b="0" dirty="0" smtClean="0">
                <a:solidFill>
                  <a:schemeClr val="bg1"/>
                </a:solidFill>
              </a:rPr>
              <a:t>Most could identify with thoughts expressed by this voice; therefore many found it to be motivating and impactful.</a:t>
            </a:r>
            <a:endParaRPr lang="en-US" sz="1200" b="0" dirty="0">
              <a:solidFill>
                <a:schemeClr val="bg1"/>
              </a:solidFill>
            </a:endParaRPr>
          </a:p>
        </p:txBody>
      </p:sp>
      <p:sp>
        <p:nvSpPr>
          <p:cNvPr id="49" name="Rectangle 48"/>
          <p:cNvSpPr/>
          <p:nvPr/>
        </p:nvSpPr>
        <p:spPr>
          <a:xfrm>
            <a:off x="3702625" y="1600200"/>
            <a:ext cx="2164775" cy="338554"/>
          </a:xfrm>
          <a:prstGeom prst="rect">
            <a:avLst/>
          </a:prstGeom>
        </p:spPr>
        <p:txBody>
          <a:bodyPr wrap="none">
            <a:spAutoFit/>
          </a:bodyPr>
          <a:lstStyle/>
          <a:p>
            <a:pPr marL="0" lvl="1">
              <a:spcBef>
                <a:spcPts val="400"/>
              </a:spcBef>
              <a:spcAft>
                <a:spcPts val="400"/>
              </a:spcAft>
            </a:pPr>
            <a:r>
              <a:rPr lang="en-US" dirty="0">
                <a:solidFill>
                  <a:srgbClr val="7F7F7F"/>
                </a:solidFill>
                <a:latin typeface="Cambria"/>
                <a:cs typeface="Cambria"/>
              </a:rPr>
              <a:t>Overconfident </a:t>
            </a:r>
            <a:r>
              <a:rPr lang="en-US" dirty="0" smtClean="0">
                <a:solidFill>
                  <a:srgbClr val="7F7F7F"/>
                </a:solidFill>
                <a:latin typeface="Cambria"/>
                <a:cs typeface="Cambria"/>
              </a:rPr>
              <a:t>Voice</a:t>
            </a:r>
            <a:endParaRPr lang="en-US" dirty="0">
              <a:solidFill>
                <a:srgbClr val="7F7F7F"/>
              </a:solidFill>
              <a:latin typeface="Cambria"/>
              <a:cs typeface="Cambria"/>
            </a:endParaRPr>
          </a:p>
        </p:txBody>
      </p:sp>
      <p:grpSp>
        <p:nvGrpSpPr>
          <p:cNvPr id="7" name="Group 6"/>
          <p:cNvGrpSpPr/>
          <p:nvPr/>
        </p:nvGrpSpPr>
        <p:grpSpPr>
          <a:xfrm>
            <a:off x="3352801" y="2895600"/>
            <a:ext cx="2743199" cy="3657600"/>
            <a:chOff x="3062416" y="2895600"/>
            <a:chExt cx="2743199" cy="3657600"/>
          </a:xfrm>
        </p:grpSpPr>
        <p:grpSp>
          <p:nvGrpSpPr>
            <p:cNvPr id="43" name="Group 42"/>
            <p:cNvGrpSpPr/>
            <p:nvPr/>
          </p:nvGrpSpPr>
          <p:grpSpPr>
            <a:xfrm>
              <a:off x="3062416" y="2895600"/>
              <a:ext cx="2743199" cy="3657600"/>
              <a:chOff x="3056467" y="1066800"/>
              <a:chExt cx="2819400" cy="3581400"/>
            </a:xfrm>
          </p:grpSpPr>
          <p:sp>
            <p:nvSpPr>
              <p:cNvPr id="33" name="Rectangle 32"/>
              <p:cNvSpPr/>
              <p:nvPr/>
            </p:nvSpPr>
            <p:spPr bwMode="auto">
              <a:xfrm>
                <a:off x="3056467" y="1066800"/>
                <a:ext cx="2819400" cy="3581400"/>
              </a:xfrm>
              <a:prstGeom prst="rect">
                <a:avLst/>
              </a:prstGeom>
              <a:solidFill>
                <a:schemeClr val="accent2"/>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grpSp>
            <p:nvGrpSpPr>
              <p:cNvPr id="42" name="Group 41"/>
              <p:cNvGrpSpPr/>
              <p:nvPr/>
            </p:nvGrpSpPr>
            <p:grpSpPr>
              <a:xfrm>
                <a:off x="3189817" y="1295400"/>
                <a:ext cx="2603500" cy="2209800"/>
                <a:chOff x="3189817" y="1295400"/>
                <a:chExt cx="2603500" cy="2209800"/>
              </a:xfrm>
            </p:grpSpPr>
            <p:grpSp>
              <p:nvGrpSpPr>
                <p:cNvPr id="28" name="Group 27"/>
                <p:cNvGrpSpPr/>
                <p:nvPr/>
              </p:nvGrpSpPr>
              <p:grpSpPr>
                <a:xfrm>
                  <a:off x="3433234" y="1295400"/>
                  <a:ext cx="2357967" cy="762000"/>
                  <a:chOff x="3128434" y="1600200"/>
                  <a:chExt cx="2357967" cy="762000"/>
                </a:xfrm>
              </p:grpSpPr>
              <p:sp>
                <p:nvSpPr>
                  <p:cNvPr id="24" name="Oval Callout 23"/>
                  <p:cNvSpPr/>
                  <p:nvPr/>
                </p:nvSpPr>
                <p:spPr bwMode="auto">
                  <a:xfrm>
                    <a:off x="3128434" y="1600200"/>
                    <a:ext cx="2357967" cy="762000"/>
                  </a:xfrm>
                  <a:prstGeom prst="wedgeEllipseCallout">
                    <a:avLst/>
                  </a:prstGeom>
                  <a:solidFill>
                    <a:schemeClr val="bg1">
                      <a:lumMod val="95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ectangle 5"/>
                  <p:cNvSpPr/>
                  <p:nvPr/>
                </p:nvSpPr>
                <p:spPr>
                  <a:xfrm>
                    <a:off x="3363385" y="1689869"/>
                    <a:ext cx="1801284" cy="577081"/>
                  </a:xfrm>
                  <a:prstGeom prst="rect">
                    <a:avLst/>
                  </a:prstGeom>
                </p:spPr>
                <p:txBody>
                  <a:bodyPr wrap="square">
                    <a:spAutoFit/>
                  </a:bodyPr>
                  <a:lstStyle/>
                  <a:p>
                    <a:pPr marL="0" lvl="1" algn="l">
                      <a:spcBef>
                        <a:spcPts val="400"/>
                      </a:spcBef>
                      <a:spcAft>
                        <a:spcPts val="400"/>
                      </a:spcAft>
                    </a:pPr>
                    <a:r>
                      <a:rPr lang="en-US" sz="1050" b="0" dirty="0" smtClean="0">
                        <a:solidFill>
                          <a:schemeClr val="bg1">
                            <a:lumMod val="50000"/>
                          </a:schemeClr>
                        </a:solidFill>
                      </a:rPr>
                      <a:t>“Of course my kid’s in the right car seat.  I just checked it two </a:t>
                    </a:r>
                    <a:r>
                      <a:rPr lang="en-US" sz="1050" b="0" dirty="0">
                        <a:solidFill>
                          <a:schemeClr val="bg1">
                            <a:lumMod val="50000"/>
                          </a:schemeClr>
                        </a:solidFill>
                      </a:rPr>
                      <a:t>years ago”</a:t>
                    </a:r>
                  </a:p>
                </p:txBody>
              </p:sp>
            </p:grpSp>
            <p:grpSp>
              <p:nvGrpSpPr>
                <p:cNvPr id="29" name="Group 28"/>
                <p:cNvGrpSpPr/>
                <p:nvPr/>
              </p:nvGrpSpPr>
              <p:grpSpPr>
                <a:xfrm>
                  <a:off x="3189817" y="2286000"/>
                  <a:ext cx="2514600" cy="533400"/>
                  <a:chOff x="3918785" y="2171700"/>
                  <a:chExt cx="2133600" cy="666750"/>
                </a:xfrm>
              </p:grpSpPr>
              <p:sp>
                <p:nvSpPr>
                  <p:cNvPr id="25" name="Oval Callout 24"/>
                  <p:cNvSpPr/>
                  <p:nvPr/>
                </p:nvSpPr>
                <p:spPr bwMode="auto">
                  <a:xfrm>
                    <a:off x="3918785" y="2171700"/>
                    <a:ext cx="2133600" cy="666750"/>
                  </a:xfrm>
                  <a:prstGeom prst="wedgeEllipseCallout">
                    <a:avLst>
                      <a:gd name="adj1" fmla="val 30037"/>
                      <a:gd name="adj2" fmla="val 68750"/>
                    </a:avLst>
                  </a:prstGeom>
                  <a:solidFill>
                    <a:srgbClr val="F2F2F2"/>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2" name="Rectangle 21"/>
                  <p:cNvSpPr/>
                  <p:nvPr/>
                </p:nvSpPr>
                <p:spPr>
                  <a:xfrm>
                    <a:off x="4125321" y="2223828"/>
                    <a:ext cx="1840346" cy="519373"/>
                  </a:xfrm>
                  <a:prstGeom prst="rect">
                    <a:avLst/>
                  </a:prstGeom>
                </p:spPr>
                <p:txBody>
                  <a:bodyPr wrap="square">
                    <a:spAutoFit/>
                  </a:bodyPr>
                  <a:lstStyle/>
                  <a:p>
                    <a:pPr marL="0" lvl="1" algn="l">
                      <a:spcBef>
                        <a:spcPts val="400"/>
                      </a:spcBef>
                      <a:spcAft>
                        <a:spcPts val="400"/>
                      </a:spcAft>
                    </a:pPr>
                    <a:r>
                      <a:rPr lang="en-US" sz="1050" b="0" dirty="0">
                        <a:solidFill>
                          <a:srgbClr val="7F7F7F"/>
                        </a:solidFill>
                      </a:rPr>
                      <a:t>Rear facing, forward facing, does it really matter?</a:t>
                    </a:r>
                  </a:p>
                </p:txBody>
              </p:sp>
            </p:grpSp>
            <p:grpSp>
              <p:nvGrpSpPr>
                <p:cNvPr id="30" name="Group 29"/>
                <p:cNvGrpSpPr/>
                <p:nvPr/>
              </p:nvGrpSpPr>
              <p:grpSpPr>
                <a:xfrm>
                  <a:off x="3354917" y="2971800"/>
                  <a:ext cx="2438400" cy="533400"/>
                  <a:chOff x="3107003" y="2786746"/>
                  <a:chExt cx="2133600" cy="685800"/>
                </a:xfrm>
              </p:grpSpPr>
              <p:sp>
                <p:nvSpPr>
                  <p:cNvPr id="26" name="Oval Callout 25"/>
                  <p:cNvSpPr/>
                  <p:nvPr/>
                </p:nvSpPr>
                <p:spPr bwMode="auto">
                  <a:xfrm>
                    <a:off x="3107003" y="2786746"/>
                    <a:ext cx="2133600" cy="685800"/>
                  </a:xfrm>
                  <a:prstGeom prst="wedgeEllipseCallout">
                    <a:avLst/>
                  </a:prstGeom>
                  <a:solidFill>
                    <a:srgbClr val="F2F2F2"/>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3" name="Rectangle 22"/>
                  <p:cNvSpPr/>
                  <p:nvPr/>
                </p:nvSpPr>
                <p:spPr>
                  <a:xfrm>
                    <a:off x="3335602" y="2862944"/>
                    <a:ext cx="1828800" cy="534210"/>
                  </a:xfrm>
                  <a:prstGeom prst="rect">
                    <a:avLst/>
                  </a:prstGeom>
                </p:spPr>
                <p:txBody>
                  <a:bodyPr wrap="square">
                    <a:spAutoFit/>
                  </a:bodyPr>
                  <a:lstStyle/>
                  <a:p>
                    <a:pPr marL="0" lvl="1" algn="l">
                      <a:spcBef>
                        <a:spcPts val="400"/>
                      </a:spcBef>
                      <a:spcAft>
                        <a:spcPts val="400"/>
                      </a:spcAft>
                    </a:pPr>
                    <a:r>
                      <a:rPr lang="en-US" sz="1050" b="0" dirty="0" smtClean="0">
                        <a:solidFill>
                          <a:srgbClr val="7F7F7F"/>
                        </a:solidFill>
                      </a:rPr>
                      <a:t>Her car seat looks totally safe…from my rearview mirror.</a:t>
                    </a:r>
                    <a:endParaRPr lang="en-US" sz="1050" b="0" dirty="0">
                      <a:solidFill>
                        <a:srgbClr val="7F7F7F"/>
                      </a:solidFill>
                    </a:endParaRPr>
                  </a:p>
                </p:txBody>
              </p:sp>
            </p:grpSp>
          </p:grpSp>
        </p:grpSp>
        <p:grpSp>
          <p:nvGrpSpPr>
            <p:cNvPr id="4" name="Group 3"/>
            <p:cNvGrpSpPr/>
            <p:nvPr/>
          </p:nvGrpSpPr>
          <p:grpSpPr>
            <a:xfrm>
              <a:off x="3200400" y="5486400"/>
              <a:ext cx="2372497" cy="838200"/>
              <a:chOff x="3200400" y="5486400"/>
              <a:chExt cx="2372497" cy="838200"/>
            </a:xfrm>
          </p:grpSpPr>
          <p:sp>
            <p:nvSpPr>
              <p:cNvPr id="36" name="Oval Callout 35"/>
              <p:cNvSpPr/>
              <p:nvPr/>
            </p:nvSpPr>
            <p:spPr bwMode="auto">
              <a:xfrm>
                <a:off x="3200400" y="5486400"/>
                <a:ext cx="2372497" cy="838200"/>
              </a:xfrm>
              <a:prstGeom prst="wedgeEllipseCallout">
                <a:avLst>
                  <a:gd name="adj1" fmla="val 26809"/>
                  <a:gd name="adj2" fmla="val 72024"/>
                </a:avLst>
              </a:prstGeom>
              <a:solidFill>
                <a:srgbClr val="F2F2F2"/>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 name="Rectangle 1"/>
              <p:cNvSpPr/>
              <p:nvPr/>
            </p:nvSpPr>
            <p:spPr>
              <a:xfrm>
                <a:off x="3429000" y="5638800"/>
                <a:ext cx="2133600" cy="577081"/>
              </a:xfrm>
              <a:prstGeom prst="rect">
                <a:avLst/>
              </a:prstGeom>
            </p:spPr>
            <p:txBody>
              <a:bodyPr wrap="square">
                <a:spAutoFit/>
              </a:bodyPr>
              <a:lstStyle/>
              <a:p>
                <a:pPr marL="0" lvl="1" algn="l">
                  <a:spcBef>
                    <a:spcPts val="400"/>
                  </a:spcBef>
                  <a:spcAft>
                    <a:spcPts val="400"/>
                  </a:spcAft>
                </a:pPr>
                <a:r>
                  <a:rPr lang="en-US" sz="1050" b="0" dirty="0">
                    <a:solidFill>
                      <a:srgbClr val="7F7F7F"/>
                    </a:solidFill>
                  </a:rPr>
                  <a:t>There are probably rules on when to move to a booster seat, but I’m going with my gut.</a:t>
                </a:r>
              </a:p>
            </p:txBody>
          </p:sp>
        </p:grpSp>
      </p:grpSp>
      <p:graphicFrame>
        <p:nvGraphicFramePr>
          <p:cNvPr id="37" name="Table 36"/>
          <p:cNvGraphicFramePr>
            <a:graphicFrameLocks noGrp="1"/>
          </p:cNvGraphicFramePr>
          <p:nvPr>
            <p:extLst>
              <p:ext uri="{D42A27DB-BD31-4B8C-83A1-F6EECF244321}">
                <p14:modId xmlns:p14="http://schemas.microsoft.com/office/powerpoint/2010/main" val="3707599646"/>
              </p:ext>
            </p:extLst>
          </p:nvPr>
        </p:nvGraphicFramePr>
        <p:xfrm>
          <a:off x="76200" y="4602481"/>
          <a:ext cx="2895600" cy="1569720"/>
        </p:xfrm>
        <a:graphic>
          <a:graphicData uri="http://schemas.openxmlformats.org/drawingml/2006/table">
            <a:tbl>
              <a:tblPr firstRow="1" bandRow="1">
                <a:tableStyleId>{5C22544A-7EE6-4342-B048-85BDC9FD1C3A}</a:tableStyleId>
              </a:tblPr>
              <a:tblGrid>
                <a:gridCol w="2895600"/>
              </a:tblGrid>
              <a:tr h="194931">
                <a:tc>
                  <a:txBody>
                    <a:bodyPr/>
                    <a:lstStyle/>
                    <a:p>
                      <a:pPr marL="0" lvl="0" indent="0" algn="ctr">
                        <a:buFont typeface="Wingdings" panose="05000000000000000000" pitchFamily="2" charset="2"/>
                        <a:buNone/>
                      </a:pPr>
                      <a:r>
                        <a:rPr lang="en-US" sz="1400" b="0" i="1" dirty="0" smtClean="0">
                          <a:solidFill>
                            <a:srgbClr val="689C9A"/>
                          </a:solidFill>
                          <a:latin typeface="Cambria"/>
                          <a:cs typeface="Cambria"/>
                        </a:rPr>
                        <a:t>Opportunities</a:t>
                      </a:r>
                      <a:r>
                        <a:rPr lang="en-US" sz="1400" b="0" i="1" baseline="0" dirty="0" smtClean="0">
                          <a:solidFill>
                            <a:srgbClr val="689C9A"/>
                          </a:solidFill>
                          <a:latin typeface="Cambria"/>
                          <a:cs typeface="Cambria"/>
                        </a:rPr>
                        <a:t> for optimization</a:t>
                      </a:r>
                      <a:endParaRPr lang="en-US" sz="1400" b="0" i="1" dirty="0" smtClean="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F2F2"/>
                    </a:solidFill>
                  </a:tcPr>
                </a:tc>
              </a:tr>
              <a:tr h="622837">
                <a:tc>
                  <a:txBody>
                    <a:bodyPr/>
                    <a:lstStyle/>
                    <a:p>
                      <a:pPr marL="171450" lvl="0" indent="-171450">
                        <a:spcBef>
                          <a:spcPts val="200"/>
                        </a:spcBef>
                        <a:spcAft>
                          <a:spcPts val="200"/>
                        </a:spcAft>
                        <a:buFont typeface="Arial"/>
                        <a:buChar char="•"/>
                      </a:pPr>
                      <a:r>
                        <a:rPr lang="en-US" sz="1100" kern="1200" dirty="0" smtClean="0">
                          <a:solidFill>
                            <a:srgbClr val="7F7F7F"/>
                          </a:solidFill>
                          <a:effectLst/>
                          <a:latin typeface="+mn-lt"/>
                          <a:ea typeface="+mn-ea"/>
                          <a:cs typeface="+mn-cs"/>
                        </a:rPr>
                        <a:t>It</a:t>
                      </a:r>
                      <a:r>
                        <a:rPr lang="en-US" sz="1100" kern="1200" baseline="0" dirty="0" smtClean="0">
                          <a:solidFill>
                            <a:srgbClr val="7F7F7F"/>
                          </a:solidFill>
                          <a:effectLst/>
                          <a:latin typeface="+mn-lt"/>
                          <a:ea typeface="+mn-ea"/>
                          <a:cs typeface="+mn-cs"/>
                        </a:rPr>
                        <a:t> will be important to ensure during casting that the tone of uncertainty comes across clearly an convincingly to ensure that the intended message is communicated and that will help remove any confusion with a voice that sounds arrogant or cocky.  </a:t>
                      </a:r>
                      <a:endParaRPr lang="en-US" sz="1100" kern="1200" dirty="0" smtClean="0">
                        <a:solidFill>
                          <a:srgbClr val="7F7F7F"/>
                        </a:solidFill>
                        <a:effectLst/>
                        <a:latin typeface="+mn-lt"/>
                        <a:ea typeface="+mn-ea"/>
                        <a:cs typeface="+mn-cs"/>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BF2F2"/>
                    </a:solidFill>
                  </a:tcPr>
                </a:tc>
              </a:tr>
            </a:tbl>
          </a:graphicData>
        </a:graphic>
      </p:graphicFrame>
    </p:spTree>
    <p:extLst>
      <p:ext uri="{BB962C8B-B14F-4D97-AF65-F5344CB8AC3E}">
        <p14:creationId xmlns:p14="http://schemas.microsoft.com/office/powerpoint/2010/main" val="1087818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Reactions to Print</a:t>
            </a:r>
            <a:endParaRPr lang="en-US" sz="3200" dirty="0"/>
          </a:p>
        </p:txBody>
      </p:sp>
      <p:sp>
        <p:nvSpPr>
          <p:cNvPr id="7" name="Rectangle 6"/>
          <p:cNvSpPr/>
          <p:nvPr/>
        </p:nvSpPr>
        <p:spPr>
          <a:xfrm>
            <a:off x="7833360" y="316021"/>
            <a:ext cx="1463040" cy="430887"/>
          </a:xfrm>
          <a:prstGeom prst="rect">
            <a:avLst/>
          </a:prstGeom>
        </p:spPr>
        <p:txBody>
          <a:bodyPr wrap="square" anchor="ctr">
            <a:spAutoFit/>
          </a:bodyPr>
          <a:lstStyle/>
          <a:p>
            <a:r>
              <a:rPr lang="en-US" sz="1100" b="0" dirty="0" smtClean="0">
                <a:solidFill>
                  <a:schemeClr val="bg1"/>
                </a:solidFill>
              </a:rPr>
              <a:t>Future</a:t>
            </a:r>
          </a:p>
          <a:p>
            <a:endParaRPr lang="en-US" sz="1100" b="0" dirty="0" smtClean="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705693642"/>
              </p:ext>
            </p:extLst>
          </p:nvPr>
        </p:nvGraphicFramePr>
        <p:xfrm>
          <a:off x="2743200" y="1828800"/>
          <a:ext cx="6248402" cy="4993640"/>
        </p:xfrm>
        <a:graphic>
          <a:graphicData uri="http://schemas.openxmlformats.org/drawingml/2006/table">
            <a:tbl>
              <a:tblPr firstRow="1" bandRow="1">
                <a:tableStyleId>{5C22544A-7EE6-4342-B048-85BDC9FD1C3A}</a:tableStyleId>
              </a:tblPr>
              <a:tblGrid>
                <a:gridCol w="2109850"/>
                <a:gridCol w="2161210"/>
                <a:gridCol w="1977342"/>
              </a:tblGrid>
              <a:tr h="228600">
                <a:tc>
                  <a:txBody>
                    <a:bodyPr/>
                    <a:lstStyle/>
                    <a:p>
                      <a:pPr marL="0" marR="0" indent="0" algn="ctr" defTabSz="910375"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65000"/>
                            </a:schemeClr>
                          </a:solidFill>
                          <a:latin typeface="+mn-lt"/>
                        </a:rPr>
                        <a:t>It may be too late to know if your child’s in the right car seat when you’re driving.  </a:t>
                      </a:r>
                    </a:p>
                    <a:p>
                      <a:pPr marL="0" marR="0" indent="0" algn="ctr" defTabSz="910375"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65000"/>
                            </a:schemeClr>
                          </a:solidFill>
                          <a:latin typeface="+mn-lt"/>
                        </a:rPr>
                        <a:t> </a:t>
                      </a:r>
                      <a:r>
                        <a:rPr lang="en-US" sz="900" b="0" i="1" dirty="0" smtClean="0">
                          <a:solidFill>
                            <a:schemeClr val="bg1">
                              <a:lumMod val="65000"/>
                            </a:schemeClr>
                          </a:solidFill>
                          <a:latin typeface="+mn-lt"/>
                        </a:rPr>
                        <a:t>Fortunately, you’re only reading.  </a:t>
                      </a:r>
                    </a:p>
                  </a:txBody>
                  <a:tcPr anchor="ctr">
                    <a:lnL w="9525" cap="flat" cmpd="sng" algn="ctr">
                      <a:noFill/>
                      <a:prstDash val="dash"/>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i="1" dirty="0" smtClean="0">
                          <a:solidFill>
                            <a:schemeClr val="bg1">
                              <a:lumMod val="65000"/>
                            </a:schemeClr>
                          </a:solidFill>
                          <a:latin typeface="+mn-lt"/>
                          <a:cs typeface="Cambria"/>
                        </a:rPr>
                        <a:t>There’s a time to make sure your child’s in the right car seat.  </a:t>
                      </a:r>
                    </a:p>
                    <a:p>
                      <a:pPr algn="ctr"/>
                      <a:r>
                        <a:rPr lang="en-US" sz="900" b="0" i="1" dirty="0" smtClean="0">
                          <a:solidFill>
                            <a:schemeClr val="bg1">
                              <a:lumMod val="65000"/>
                            </a:schemeClr>
                          </a:solidFill>
                          <a:latin typeface="+mn-lt"/>
                          <a:cs typeface="Cambria"/>
                        </a:rPr>
                        <a:t>This isn’t it.</a:t>
                      </a:r>
                      <a:endParaRPr lang="en-US" sz="900" b="0" i="1" dirty="0">
                        <a:solidFill>
                          <a:schemeClr val="bg1">
                            <a:lumMod val="65000"/>
                          </a:schemeClr>
                        </a:solidFill>
                        <a:latin typeface="+mn-lt"/>
                        <a:cs typeface="Cambria"/>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0" i="1" dirty="0" smtClean="0">
                          <a:solidFill>
                            <a:schemeClr val="bg1">
                              <a:lumMod val="65000"/>
                            </a:schemeClr>
                          </a:solidFill>
                          <a:latin typeface="+mn-lt"/>
                        </a:rPr>
                        <a:t>Is</a:t>
                      </a:r>
                      <a:r>
                        <a:rPr lang="en-US" sz="900" b="0" i="1" baseline="0" dirty="0" smtClean="0">
                          <a:solidFill>
                            <a:schemeClr val="bg1">
                              <a:lumMod val="65000"/>
                            </a:schemeClr>
                          </a:solidFill>
                          <a:latin typeface="+mn-lt"/>
                        </a:rPr>
                        <a:t> </a:t>
                      </a:r>
                      <a:r>
                        <a:rPr lang="en-US" sz="900" b="0" i="1" dirty="0" smtClean="0">
                          <a:solidFill>
                            <a:schemeClr val="bg1">
                              <a:lumMod val="65000"/>
                            </a:schemeClr>
                          </a:solidFill>
                          <a:latin typeface="+mn-lt"/>
                        </a:rPr>
                        <a:t>checking to make sure your child’s in the right car seat really</a:t>
                      </a:r>
                      <a:r>
                        <a:rPr lang="en-US" sz="900" b="0" i="1" baseline="0" dirty="0" smtClean="0">
                          <a:solidFill>
                            <a:schemeClr val="bg1">
                              <a:lumMod val="65000"/>
                            </a:schemeClr>
                          </a:solidFill>
                          <a:latin typeface="+mn-lt"/>
                        </a:rPr>
                        <a:t> that important?   </a:t>
                      </a:r>
                    </a:p>
                    <a:p>
                      <a:pPr algn="ctr"/>
                      <a:r>
                        <a:rPr lang="en-US" sz="900" b="0" i="1" baseline="0" dirty="0" smtClean="0">
                          <a:solidFill>
                            <a:schemeClr val="bg1">
                              <a:lumMod val="65000"/>
                            </a:schemeClr>
                          </a:solidFill>
                          <a:latin typeface="+mn-lt"/>
                        </a:rPr>
                        <a:t>Someone’s about to find out.</a:t>
                      </a:r>
                      <a:endParaRPr lang="en-US" sz="900" b="0" i="1" dirty="0">
                        <a:solidFill>
                          <a:schemeClr val="bg1">
                            <a:lumMod val="65000"/>
                          </a:schemeClr>
                        </a:solidFill>
                        <a:latin typeface="+mn-lt"/>
                      </a:endParaRPr>
                    </a:p>
                  </a:txBody>
                  <a:tcPr anchor="ctr">
                    <a:lnL w="6350" cap="flat" cmpd="sng" algn="ctr">
                      <a:noFill/>
                      <a:prstDash val="solid"/>
                      <a:round/>
                      <a:headEnd type="none" w="med" len="med"/>
                      <a:tailEnd type="none" w="med" len="med"/>
                    </a:lnL>
                    <a:lnR w="9525" cap="flat" cmpd="sng" algn="ctr">
                      <a:noFill/>
                      <a:prstDash val="dash"/>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228600">
                <a:tc gridSpan="3">
                  <a:txBody>
                    <a:bodyPr/>
                    <a:lstStyle/>
                    <a:p>
                      <a:pPr marL="0" indent="0" algn="ctr">
                        <a:buFont typeface="Arial"/>
                        <a:buNone/>
                      </a:pPr>
                      <a:r>
                        <a:rPr lang="en-US" sz="1400" i="1" baseline="0" dirty="0" smtClean="0">
                          <a:solidFill>
                            <a:srgbClr val="689C9A"/>
                          </a:solidFill>
                          <a:latin typeface="Cambria"/>
                          <a:cs typeface="Cambria"/>
                        </a:rPr>
                        <a:t>Reactions by Execution:</a:t>
                      </a:r>
                    </a:p>
                  </a:txBody>
                  <a:tcPr>
                    <a:lnL w="9525" cap="flat" cmpd="sng" algn="ctr">
                      <a:noFill/>
                      <a:prstDash val="dash"/>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171450" indent="-171450">
                        <a:buFont typeface="Wingdings" charset="2"/>
                        <a:buChar char="§"/>
                      </a:pPr>
                      <a:endParaRPr lang="en-US" sz="1000" dirty="0" smtClean="0">
                        <a:solidFill>
                          <a:srgbClr val="7F7F7F"/>
                        </a:solidFill>
                      </a:endParaRPr>
                    </a:p>
                  </a:txBody>
                  <a:tcP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marL="171450" marR="0" lvl="0" indent="-171450" algn="l" defTabSz="910375" rtl="0" eaLnBrk="1" fontAlgn="auto" latinLnBrk="0" hangingPunct="1">
                        <a:lnSpc>
                          <a:spcPct val="100000"/>
                        </a:lnSpc>
                        <a:spcBef>
                          <a:spcPts val="0"/>
                        </a:spcBef>
                        <a:spcAft>
                          <a:spcPts val="0"/>
                        </a:spcAft>
                        <a:buClrTx/>
                        <a:buSzTx/>
                        <a:buFont typeface="Arial"/>
                        <a:buChar char="•"/>
                        <a:tabLst/>
                        <a:defRPr/>
                      </a:pPr>
                      <a:endParaRPr lang="en-US" sz="1000" baseline="0" dirty="0" smtClean="0">
                        <a:solidFill>
                          <a:srgbClr val="FF0000"/>
                        </a:solidFill>
                      </a:endParaRPr>
                    </a:p>
                  </a:txBody>
                  <a:tcPr>
                    <a:lnL w="6350" cap="flat" cmpd="sng" algn="ctr">
                      <a:solidFill>
                        <a:srgbClr val="FFFFFF">
                          <a:lumMod val="75000"/>
                        </a:srgbClr>
                      </a:solidFill>
                      <a:prstDash val="solid"/>
                      <a:round/>
                      <a:headEnd type="none" w="med" len="med"/>
                      <a:tailEnd type="none" w="med" len="med"/>
                    </a:lnL>
                    <a:lnR w="9525" cap="flat" cmpd="sng" algn="ctr">
                      <a:noFill/>
                      <a:prstDash val="dash"/>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1752600">
                <a:tc>
                  <a:txBody>
                    <a:bodyPr/>
                    <a:lstStyle/>
                    <a:p>
                      <a:pPr marL="112713" indent="-112713">
                        <a:buFont typeface="Arial"/>
                        <a:buChar char="•"/>
                      </a:pPr>
                      <a:r>
                        <a:rPr lang="en-US" sz="1100" dirty="0" smtClean="0">
                          <a:solidFill>
                            <a:srgbClr val="7F7F7F"/>
                          </a:solidFill>
                        </a:rPr>
                        <a:t>Image of car flipping was powerful</a:t>
                      </a:r>
                      <a:r>
                        <a:rPr lang="en-US" sz="1100" baseline="0" dirty="0" smtClean="0">
                          <a:solidFill>
                            <a:srgbClr val="7F7F7F"/>
                          </a:solidFill>
                        </a:rPr>
                        <a:t> and m</a:t>
                      </a:r>
                      <a:r>
                        <a:rPr lang="en-US" sz="1100" dirty="0" smtClean="0">
                          <a:solidFill>
                            <a:srgbClr val="7F7F7F"/>
                          </a:solidFill>
                        </a:rPr>
                        <a:t>ade respondents think</a:t>
                      </a:r>
                      <a:r>
                        <a:rPr lang="en-US" sz="1100" baseline="0" dirty="0" smtClean="0">
                          <a:solidFill>
                            <a:srgbClr val="7F7F7F"/>
                          </a:solidFill>
                        </a:rPr>
                        <a:t> </a:t>
                      </a:r>
                      <a:r>
                        <a:rPr lang="en-US" sz="1100" dirty="0" smtClean="0">
                          <a:solidFill>
                            <a:srgbClr val="7F7F7F"/>
                          </a:solidFill>
                        </a:rPr>
                        <a:t>that it could happen to them. </a:t>
                      </a:r>
                    </a:p>
                    <a:p>
                      <a:pPr marL="112713" indent="-112713">
                        <a:buFont typeface="Arial"/>
                        <a:buChar char="•"/>
                      </a:pPr>
                      <a:r>
                        <a:rPr lang="en-US" sz="1100" dirty="0" smtClean="0">
                          <a:solidFill>
                            <a:srgbClr val="7F7F7F"/>
                          </a:solidFill>
                        </a:rPr>
                        <a:t>The phrase ‘Fortunately you’re just reading’</a:t>
                      </a:r>
                      <a:r>
                        <a:rPr lang="en-US" sz="1100" baseline="0" dirty="0" smtClean="0">
                          <a:solidFill>
                            <a:srgbClr val="7F7F7F"/>
                          </a:solidFill>
                        </a:rPr>
                        <a:t> </a:t>
                      </a:r>
                      <a:r>
                        <a:rPr lang="en-US" sz="1100" dirty="0" smtClean="0">
                          <a:solidFill>
                            <a:srgbClr val="7F7F7F"/>
                          </a:solidFill>
                        </a:rPr>
                        <a:t> threw message off for some, not clear it was directed to them as the reader</a:t>
                      </a:r>
                      <a:r>
                        <a:rPr lang="en-US" sz="1100" baseline="0" dirty="0" smtClean="0">
                          <a:solidFill>
                            <a:srgbClr val="7F7F7F"/>
                          </a:solidFill>
                        </a:rPr>
                        <a:t> or to  someone in the imagery.</a:t>
                      </a:r>
                    </a:p>
                  </a:txBody>
                  <a:tcPr>
                    <a:lnL w="9525" cap="flat" cmpd="sng" algn="ctr">
                      <a:noFill/>
                      <a:prstDash val="dash"/>
                      <a:round/>
                      <a:headEnd type="none" w="med" len="med"/>
                      <a:tailEnd type="none" w="med" len="med"/>
                    </a:lnL>
                    <a:lnR w="6350" cap="flat" cmpd="sng" algn="ctr">
                      <a:noFill/>
                      <a:prstDash val="solid"/>
                      <a:round/>
                      <a:headEnd type="none" w="med" len="med"/>
                      <a:tailEnd type="none" w="med" len="med"/>
                    </a:lnR>
                    <a:lnT w="3175"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Wingdings" charset="2"/>
                        <a:buChar char="§"/>
                      </a:pPr>
                      <a:r>
                        <a:rPr lang="en-US" sz="1100" dirty="0" smtClean="0">
                          <a:solidFill>
                            <a:srgbClr val="7F7F7F"/>
                          </a:solidFill>
                        </a:rPr>
                        <a:t>Imagery and messaging effective</a:t>
                      </a:r>
                      <a:r>
                        <a:rPr lang="en-US" sz="1100" baseline="0" dirty="0" smtClean="0">
                          <a:solidFill>
                            <a:srgbClr val="7F7F7F"/>
                          </a:solidFill>
                        </a:rPr>
                        <a:t> in driving home message.</a:t>
                      </a:r>
                    </a:p>
                    <a:p>
                      <a:pPr marL="171450" indent="-171450">
                        <a:buFont typeface="Wingdings" charset="2"/>
                        <a:buChar char="§"/>
                      </a:pPr>
                      <a:r>
                        <a:rPr lang="en-US" sz="1100" dirty="0" smtClean="0">
                          <a:solidFill>
                            <a:srgbClr val="7F7F7F"/>
                          </a:solidFill>
                        </a:rPr>
                        <a:t>Resonated emotionally, while others perceived the shock value to be too much.</a:t>
                      </a:r>
                    </a:p>
                    <a:p>
                      <a:pPr marL="171450" indent="-171450">
                        <a:buFont typeface="Wingdings" charset="2"/>
                        <a:buChar char="§"/>
                      </a:pPr>
                      <a:r>
                        <a:rPr lang="en-US" sz="1100" dirty="0" smtClean="0">
                          <a:solidFill>
                            <a:srgbClr val="7F7F7F"/>
                          </a:solidFill>
                        </a:rPr>
                        <a:t>Simple to the point, perceived to put</a:t>
                      </a:r>
                      <a:r>
                        <a:rPr lang="en-US" sz="1100" baseline="0" dirty="0" smtClean="0">
                          <a:solidFill>
                            <a:srgbClr val="7F7F7F"/>
                          </a:solidFill>
                        </a:rPr>
                        <a:t> them</a:t>
                      </a:r>
                      <a:r>
                        <a:rPr lang="en-US" sz="1100" dirty="0" smtClean="0">
                          <a:solidFill>
                            <a:srgbClr val="7F7F7F"/>
                          </a:solidFill>
                        </a:rPr>
                        <a:t> in the drivers’ seat</a:t>
                      </a:r>
                      <a:r>
                        <a:rPr lang="en-US" sz="1100" baseline="0" dirty="0" smtClean="0">
                          <a:solidFill>
                            <a:srgbClr val="7F7F7F"/>
                          </a:solidFill>
                        </a:rPr>
                        <a:t> – with onus or responsibility on them.</a:t>
                      </a:r>
                      <a:endParaRPr lang="en-US" sz="1100" dirty="0" smtClean="0">
                        <a:solidFill>
                          <a:srgbClr val="7F7F7F"/>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algn="l" defTabSz="910375" rtl="0" eaLnBrk="1" fontAlgn="auto" latinLnBrk="0" hangingPunct="1">
                        <a:lnSpc>
                          <a:spcPct val="100000"/>
                        </a:lnSpc>
                        <a:spcBef>
                          <a:spcPts val="0"/>
                        </a:spcBef>
                        <a:spcAft>
                          <a:spcPts val="0"/>
                        </a:spcAft>
                        <a:buClrTx/>
                        <a:buSzTx/>
                        <a:buFont typeface="Arial"/>
                        <a:buChar char="•"/>
                        <a:tabLst/>
                        <a:defRPr/>
                      </a:pPr>
                      <a:r>
                        <a:rPr lang="en-US" sz="1100" baseline="0" dirty="0" smtClean="0">
                          <a:solidFill>
                            <a:srgbClr val="7F7F7F"/>
                          </a:solidFill>
                        </a:rPr>
                        <a:t>Message and imagery clear and impactful.</a:t>
                      </a:r>
                    </a:p>
                    <a:p>
                      <a:pPr marL="171450" marR="0" lvl="0" indent="-171450" algn="l" defTabSz="910375" rtl="0" eaLnBrk="1" fontAlgn="auto" latinLnBrk="0" hangingPunct="1">
                        <a:lnSpc>
                          <a:spcPct val="100000"/>
                        </a:lnSpc>
                        <a:spcBef>
                          <a:spcPts val="0"/>
                        </a:spcBef>
                        <a:spcAft>
                          <a:spcPts val="0"/>
                        </a:spcAft>
                        <a:buClrTx/>
                        <a:buSzTx/>
                        <a:buFont typeface="Arial"/>
                        <a:buChar char="•"/>
                        <a:tabLst/>
                        <a:defRPr/>
                      </a:pPr>
                      <a:r>
                        <a:rPr lang="en-US" sz="1100" baseline="0" dirty="0" smtClean="0">
                          <a:solidFill>
                            <a:srgbClr val="7F7F7F"/>
                          </a:solidFill>
                        </a:rPr>
                        <a:t>Some liked the question, perceived to be provocative, made them question themselves.</a:t>
                      </a:r>
                    </a:p>
                    <a:p>
                      <a:pPr marL="171450" marR="0" lvl="0" indent="-171450" algn="l" defTabSz="910375" rtl="0" eaLnBrk="1" fontAlgn="auto" latinLnBrk="0" hangingPunct="1">
                        <a:lnSpc>
                          <a:spcPct val="100000"/>
                        </a:lnSpc>
                        <a:spcBef>
                          <a:spcPts val="0"/>
                        </a:spcBef>
                        <a:spcAft>
                          <a:spcPts val="0"/>
                        </a:spcAft>
                        <a:buClrTx/>
                        <a:buSzTx/>
                        <a:buFont typeface="Arial"/>
                        <a:buChar char="•"/>
                        <a:tabLst/>
                        <a:defRPr/>
                      </a:pPr>
                      <a:r>
                        <a:rPr lang="en-US" sz="1100" baseline="0" dirty="0" smtClean="0">
                          <a:solidFill>
                            <a:schemeClr val="bg1">
                              <a:lumMod val="50000"/>
                            </a:schemeClr>
                          </a:solidFill>
                        </a:rPr>
                        <a:t>Some perceived the phrase: ‘someone’s about to find out’ to be a little harsh. </a:t>
                      </a:r>
                    </a:p>
                  </a:txBody>
                  <a:tcPr>
                    <a:lnL w="6350" cap="flat" cmpd="sng" algn="ctr">
                      <a:noFill/>
                      <a:prstDash val="solid"/>
                      <a:round/>
                      <a:headEnd type="none" w="med" len="med"/>
                      <a:tailEnd type="none" w="med" len="med"/>
                    </a:lnL>
                    <a:lnR w="9525" cap="flat" cmpd="sng" algn="ctr">
                      <a:noFill/>
                      <a:prstDash val="dash"/>
                      <a:round/>
                      <a:headEnd type="none" w="med" len="med"/>
                      <a:tailEnd type="none" w="med" len="med"/>
                    </a:lnR>
                    <a:lnT w="3175"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167642">
                <a:tc gridSpan="3">
                  <a:txBody>
                    <a:bodyPr/>
                    <a:lstStyle/>
                    <a:p>
                      <a:pPr marL="0" indent="0" algn="ctr">
                        <a:buFont typeface="Arial"/>
                        <a:buNone/>
                      </a:pPr>
                      <a:r>
                        <a:rPr lang="en-US" sz="1400" i="1" kern="1200" baseline="0" dirty="0" smtClean="0">
                          <a:solidFill>
                            <a:srgbClr val="689C9A"/>
                          </a:solidFill>
                          <a:effectLst/>
                          <a:latin typeface="Cambria"/>
                          <a:ea typeface="+mn-ea"/>
                          <a:cs typeface="Cambria"/>
                        </a:rPr>
                        <a:t>Reactions Overall</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317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640080">
                <a:tc gridSpan="3">
                  <a:txBody>
                    <a:bodyPr/>
                    <a:lstStyle/>
                    <a:p>
                      <a:pPr marL="171450" indent="-171450" algn="l">
                        <a:buFont typeface="Arial"/>
                        <a:buChar char="•"/>
                      </a:pPr>
                      <a:r>
                        <a:rPr lang="en-US" sz="1100" baseline="0" dirty="0" smtClean="0">
                          <a:solidFill>
                            <a:srgbClr val="7F7F7F"/>
                          </a:solidFill>
                        </a:rPr>
                        <a:t>Statistics noticed by many, reinforces credibility.</a:t>
                      </a:r>
                    </a:p>
                    <a:p>
                      <a:pPr marL="171450" indent="-171450" algn="l">
                        <a:buFont typeface="Arial"/>
                        <a:buChar char="•"/>
                      </a:pPr>
                      <a:r>
                        <a:rPr lang="en-US" sz="1100" kern="1200" baseline="0" dirty="0" smtClean="0">
                          <a:solidFill>
                            <a:srgbClr val="7F7F7F"/>
                          </a:solidFill>
                          <a:effectLst/>
                          <a:latin typeface="+mn-lt"/>
                          <a:ea typeface="+mn-ea"/>
                          <a:cs typeface="+mn-cs"/>
                        </a:rPr>
                        <a:t>Tagline strong and powerful, but not pronounced enough in the ads.</a:t>
                      </a:r>
                    </a:p>
                    <a:p>
                      <a:pPr marL="171450" marR="0" indent="-171450" algn="l" defTabSz="910375" rtl="0" eaLnBrk="1" fontAlgn="auto" latinLnBrk="0" hangingPunct="1">
                        <a:lnSpc>
                          <a:spcPct val="100000"/>
                        </a:lnSpc>
                        <a:spcBef>
                          <a:spcPts val="0"/>
                        </a:spcBef>
                        <a:spcAft>
                          <a:spcPts val="0"/>
                        </a:spcAft>
                        <a:buClrTx/>
                        <a:buSzTx/>
                        <a:buFont typeface="Arial"/>
                        <a:buChar char="•"/>
                        <a:tabLst/>
                        <a:defRPr/>
                      </a:pPr>
                      <a:r>
                        <a:rPr lang="en-US" sz="1100" kern="1200" baseline="0" dirty="0" smtClean="0">
                          <a:solidFill>
                            <a:srgbClr val="7F7F7F"/>
                          </a:solidFill>
                          <a:effectLst/>
                          <a:latin typeface="+mn-lt"/>
                          <a:ea typeface="+mn-ea"/>
                          <a:cs typeface="+mn-cs"/>
                        </a:rPr>
                        <a:t>Text too small, difficult to read.</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175" cap="flat" cmpd="sng" algn="ctr">
                      <a:solidFill>
                        <a:srgbClr val="BFBFB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94931">
                <a:tc gridSpan="3">
                  <a:txBody>
                    <a:bodyPr/>
                    <a:lstStyle/>
                    <a:p>
                      <a:pPr marL="0" lvl="0" indent="0" algn="ctr">
                        <a:buFont typeface="Wingdings" panose="05000000000000000000" pitchFamily="2" charset="2"/>
                        <a:buNone/>
                      </a:pPr>
                      <a:r>
                        <a:rPr lang="en-US" sz="1400" b="0" i="1" dirty="0" smtClean="0">
                          <a:solidFill>
                            <a:srgbClr val="689C9A"/>
                          </a:solidFill>
                          <a:latin typeface="Cambria"/>
                          <a:cs typeface="Cambria"/>
                        </a:rPr>
                        <a:t>Opportunities</a:t>
                      </a:r>
                      <a:r>
                        <a:rPr lang="en-US" sz="1400" b="0" i="1" baseline="0" dirty="0" smtClean="0">
                          <a:solidFill>
                            <a:srgbClr val="689C9A"/>
                          </a:solidFill>
                          <a:latin typeface="Cambria"/>
                          <a:cs typeface="Cambria"/>
                        </a:rPr>
                        <a:t> for optimization</a:t>
                      </a:r>
                      <a:endParaRPr lang="en-US" sz="1400" b="0" i="1" dirty="0" smtClean="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F2F2"/>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US"/>
                    </a:p>
                  </a:txBody>
                  <a:tcPr/>
                </a:tc>
              </a:tr>
              <a:tr h="622837">
                <a:tc gridSpan="3">
                  <a:txBody>
                    <a:bodyPr/>
                    <a:lstStyle/>
                    <a:p>
                      <a:pPr marL="171450" lvl="0" indent="-171450">
                        <a:spcBef>
                          <a:spcPts val="200"/>
                        </a:spcBef>
                        <a:spcAft>
                          <a:spcPts val="200"/>
                        </a:spcAft>
                        <a:buFont typeface="Arial"/>
                        <a:buChar char="•"/>
                      </a:pPr>
                      <a:r>
                        <a:rPr lang="en-US" sz="1100" kern="1200" dirty="0" smtClean="0">
                          <a:solidFill>
                            <a:schemeClr val="bg1">
                              <a:lumMod val="50000"/>
                            </a:schemeClr>
                          </a:solidFill>
                          <a:effectLst/>
                          <a:latin typeface="+mn-lt"/>
                          <a:ea typeface="+mn-ea"/>
                          <a:cs typeface="+mn-cs"/>
                        </a:rPr>
                        <a:t>Avoid using tones that can</a:t>
                      </a:r>
                      <a:r>
                        <a:rPr lang="en-US" sz="1100" kern="1200" baseline="0" dirty="0" smtClean="0">
                          <a:solidFill>
                            <a:schemeClr val="bg1">
                              <a:lumMod val="50000"/>
                            </a:schemeClr>
                          </a:solidFill>
                          <a:effectLst/>
                          <a:latin typeface="+mn-lt"/>
                          <a:ea typeface="+mn-ea"/>
                          <a:cs typeface="+mn-cs"/>
                        </a:rPr>
                        <a:t> be perceived as ill-wishing. While the ad is trying to shake people, some had an issue with “Someone’s about to find out”. </a:t>
                      </a:r>
                    </a:p>
                    <a:p>
                      <a:pPr marL="171450" lvl="0" indent="-171450">
                        <a:spcBef>
                          <a:spcPts val="200"/>
                        </a:spcBef>
                        <a:spcAft>
                          <a:spcPts val="200"/>
                        </a:spcAft>
                        <a:buFont typeface="Arial"/>
                        <a:buChar char="•"/>
                      </a:pPr>
                      <a:r>
                        <a:rPr lang="en-US" sz="1100" kern="1200" baseline="0" dirty="0" smtClean="0">
                          <a:solidFill>
                            <a:schemeClr val="bg1">
                              <a:lumMod val="50000"/>
                            </a:schemeClr>
                          </a:solidFill>
                          <a:effectLst/>
                          <a:latin typeface="+mn-lt"/>
                          <a:ea typeface="+mn-ea"/>
                          <a:cs typeface="+mn-cs"/>
                        </a:rPr>
                        <a:t>Consider incorporating a provocative question that challenges current assumptions.</a:t>
                      </a:r>
                    </a:p>
                    <a:p>
                      <a:pPr marL="171450" marR="0" lvl="0" indent="-171450" algn="l" defTabSz="910375" rtl="0" eaLnBrk="1" fontAlgn="auto" latinLnBrk="0" hangingPunct="1">
                        <a:lnSpc>
                          <a:spcPct val="100000"/>
                        </a:lnSpc>
                        <a:spcBef>
                          <a:spcPts val="200"/>
                        </a:spcBef>
                        <a:spcAft>
                          <a:spcPts val="200"/>
                        </a:spcAft>
                        <a:buClrTx/>
                        <a:buSzTx/>
                        <a:buFont typeface="Arial"/>
                        <a:buChar char="•"/>
                        <a:tabLst/>
                        <a:defRPr/>
                      </a:pPr>
                      <a:r>
                        <a:rPr lang="en-US" sz="1100" kern="1200" baseline="0" dirty="0" smtClean="0">
                          <a:solidFill>
                            <a:schemeClr val="bg1">
                              <a:lumMod val="50000"/>
                            </a:schemeClr>
                          </a:solidFill>
                          <a:effectLst/>
                          <a:latin typeface="+mn-lt"/>
                          <a:ea typeface="+mn-ea"/>
                          <a:cs typeface="+mn-cs"/>
                        </a:rPr>
                        <a:t>Make tagline and stats more pronounced to maximize impact and create stronger call to action. A stronger call-to-action will help provide relief to the discomfort people experienced</a:t>
                      </a:r>
                      <a:r>
                        <a:rPr lang="en-US" sz="1100" kern="1200" baseline="0" dirty="0" smtClean="0">
                          <a:solidFill>
                            <a:srgbClr val="FF0000"/>
                          </a:solidFill>
                          <a:effectLst/>
                          <a:latin typeface="+mn-lt"/>
                          <a:ea typeface="+mn-ea"/>
                          <a:cs typeface="+mn-cs"/>
                        </a:rPr>
                        <a:t>.</a:t>
                      </a:r>
                      <a:endParaRPr lang="en-US" sz="1100" kern="1200" dirty="0" smtClean="0">
                        <a:solidFill>
                          <a:srgbClr val="7F7F7F"/>
                        </a:solidFill>
                        <a:effectLst/>
                        <a:latin typeface="+mn-lt"/>
                        <a:ea typeface="+mn-ea"/>
                        <a:cs typeface="+mn-cs"/>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EBF2F2"/>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9" name="Picture 8" descr="Magazine" title="Icon"/>
          <p:cNvPicPr>
            <a:picLocks noChangeAspect="1"/>
          </p:cNvPicPr>
          <p:nvPr/>
        </p:nvPicPr>
        <p:blipFill>
          <a:blip r:embed="rId3">
            <a:lum bright="70000" contrast="-70000"/>
          </a:blip>
          <a:stretch>
            <a:fillRect/>
          </a:stretch>
        </p:blipFill>
        <p:spPr>
          <a:xfrm>
            <a:off x="7467600" y="228600"/>
            <a:ext cx="685800" cy="685800"/>
          </a:xfrm>
          <a:prstGeom prst="rect">
            <a:avLst/>
          </a:prstGeom>
        </p:spPr>
      </p:pic>
      <p:sp>
        <p:nvSpPr>
          <p:cNvPr id="11" name="Rounded Rectangle 10"/>
          <p:cNvSpPr/>
          <p:nvPr/>
        </p:nvSpPr>
        <p:spPr bwMode="auto">
          <a:xfrm>
            <a:off x="152400" y="1524000"/>
            <a:ext cx="2362200" cy="2209800"/>
          </a:xfrm>
          <a:prstGeom prst="roundRect">
            <a:avLst/>
          </a:prstGeom>
          <a:no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algn="l"/>
            <a:r>
              <a:rPr lang="en-US" i="1" dirty="0">
                <a:solidFill>
                  <a:srgbClr val="689C9A"/>
                </a:solidFill>
                <a:latin typeface="Cambria"/>
                <a:cs typeface="Cambria"/>
              </a:rPr>
              <a:t>Messaging in the print ads is clear and imagery impactful – </a:t>
            </a:r>
            <a:r>
              <a:rPr lang="en-US" i="1" dirty="0" smtClean="0">
                <a:solidFill>
                  <a:srgbClr val="689C9A"/>
                </a:solidFill>
                <a:latin typeface="Cambria"/>
                <a:cs typeface="Cambria"/>
              </a:rPr>
              <a:t>draws viewer </a:t>
            </a:r>
            <a:r>
              <a:rPr lang="en-US" i="1" dirty="0">
                <a:solidFill>
                  <a:srgbClr val="689C9A"/>
                </a:solidFill>
                <a:latin typeface="Cambria"/>
                <a:cs typeface="Cambria"/>
              </a:rPr>
              <a:t>into the </a:t>
            </a:r>
            <a:r>
              <a:rPr lang="en-US" i="1" dirty="0" smtClean="0">
                <a:solidFill>
                  <a:srgbClr val="689C9A"/>
                </a:solidFill>
                <a:latin typeface="Cambria"/>
                <a:cs typeface="Cambria"/>
              </a:rPr>
              <a:t>scenario and creates a strong sense of urgency.  </a:t>
            </a:r>
          </a:p>
          <a:p>
            <a:pPr algn="l"/>
            <a:endParaRPr lang="en-US" b="0" i="1" dirty="0">
              <a:solidFill>
                <a:srgbClr val="689C9A"/>
              </a:solidFill>
              <a:latin typeface="Cambria"/>
              <a:cs typeface="Cambria"/>
            </a:endParaRPr>
          </a:p>
          <a:p>
            <a:pPr algn="l"/>
            <a:r>
              <a:rPr lang="en-US" b="0" i="1" dirty="0" smtClean="0">
                <a:solidFill>
                  <a:srgbClr val="689C9A"/>
                </a:solidFill>
                <a:latin typeface="Cambria"/>
                <a:cs typeface="Cambria"/>
              </a:rPr>
              <a:t>However, some respondents perceived </a:t>
            </a:r>
            <a:r>
              <a:rPr lang="en-US" b="0" i="1" dirty="0">
                <a:solidFill>
                  <a:srgbClr val="689C9A"/>
                </a:solidFill>
                <a:latin typeface="Cambria"/>
                <a:cs typeface="Cambria"/>
              </a:rPr>
              <a:t>messaging in some of the print ads </a:t>
            </a:r>
            <a:r>
              <a:rPr lang="en-US" b="0" i="1" dirty="0" smtClean="0">
                <a:solidFill>
                  <a:srgbClr val="689C9A"/>
                </a:solidFill>
                <a:latin typeface="Cambria"/>
                <a:cs typeface="Cambria"/>
              </a:rPr>
              <a:t>to be a little harsh</a:t>
            </a:r>
            <a:r>
              <a:rPr lang="en-US" b="0" i="1" dirty="0">
                <a:solidFill>
                  <a:srgbClr val="689C9A"/>
                </a:solidFill>
                <a:latin typeface="Cambria"/>
                <a:cs typeface="Cambria"/>
              </a:rPr>
              <a:t> </a:t>
            </a:r>
            <a:r>
              <a:rPr lang="en-US" b="0" i="1" dirty="0" smtClean="0">
                <a:solidFill>
                  <a:srgbClr val="689C9A"/>
                </a:solidFill>
                <a:latin typeface="Cambria"/>
                <a:cs typeface="Cambria"/>
              </a:rPr>
              <a:t>and dramatic</a:t>
            </a:r>
            <a:endParaRPr lang="en-US" b="0" i="1" dirty="0">
              <a:solidFill>
                <a:srgbClr val="689C9A"/>
              </a:solidFill>
              <a:latin typeface="Cambria"/>
              <a:cs typeface="Cambria"/>
            </a:endParaRPr>
          </a:p>
        </p:txBody>
      </p:sp>
      <p:cxnSp>
        <p:nvCxnSpPr>
          <p:cNvPr id="10" name="Straight Connector 9"/>
          <p:cNvCxnSpPr/>
          <p:nvPr/>
        </p:nvCxnSpPr>
        <p:spPr bwMode="auto">
          <a:xfrm>
            <a:off x="2590800" y="15240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
        <p:nvSpPr>
          <p:cNvPr id="14"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grpSp>
        <p:nvGrpSpPr>
          <p:cNvPr id="15" name="Group 14"/>
          <p:cNvGrpSpPr/>
          <p:nvPr/>
        </p:nvGrpSpPr>
        <p:grpSpPr>
          <a:xfrm>
            <a:off x="7833360" y="182880"/>
            <a:ext cx="1463040" cy="731520"/>
            <a:chOff x="7262446" y="335280"/>
            <a:chExt cx="1463040" cy="731520"/>
          </a:xfrm>
        </p:grpSpPr>
        <p:sp>
          <p:nvSpPr>
            <p:cNvPr id="16" name="TextBox 15"/>
            <p:cNvSpPr txBox="1"/>
            <p:nvPr/>
          </p:nvSpPr>
          <p:spPr>
            <a:xfrm>
              <a:off x="7620000" y="335280"/>
              <a:ext cx="731520" cy="731520"/>
            </a:xfrm>
            <a:prstGeom prst="ellipse">
              <a:avLst/>
            </a:prstGeom>
            <a:solidFill>
              <a:schemeClr val="accent2">
                <a:lumMod val="50000"/>
              </a:schemeClr>
            </a:solidFill>
            <a:effectLst/>
          </p:spPr>
          <p:txBody>
            <a:bodyPr wrap="square" rtlCol="0" anchor="ctr">
              <a:spAutoFit/>
            </a:bodyPr>
            <a:lstStyle/>
            <a:p>
              <a:endParaRPr lang="en-US" sz="4800" b="0" dirty="0">
                <a:solidFill>
                  <a:srgbClr val="FFFFFF"/>
                </a:solidFill>
              </a:endParaRPr>
            </a:p>
          </p:txBody>
        </p:sp>
        <p:sp>
          <p:nvSpPr>
            <p:cNvPr id="17" name="Rectangle 16"/>
            <p:cNvSpPr/>
            <p:nvPr/>
          </p:nvSpPr>
          <p:spPr>
            <a:xfrm>
              <a:off x="7262446" y="422255"/>
              <a:ext cx="1463040" cy="523220"/>
            </a:xfrm>
            <a:prstGeom prst="rect">
              <a:avLst/>
            </a:prstGeom>
          </p:spPr>
          <p:txBody>
            <a:bodyPr wrap="square" anchor="ctr">
              <a:spAutoFit/>
            </a:bodyPr>
            <a:lstStyle/>
            <a:p>
              <a:r>
                <a:rPr lang="en-US" sz="1400" b="0" i="1" dirty="0" smtClean="0">
                  <a:solidFill>
                    <a:schemeClr val="bg1"/>
                  </a:solidFill>
                  <a:latin typeface="Cambria"/>
                  <a:cs typeface="Cambria"/>
                </a:rPr>
                <a:t>Dash</a:t>
              </a:r>
            </a:p>
            <a:p>
              <a:r>
                <a:rPr lang="en-US" sz="1400" b="0" i="1" dirty="0" smtClean="0">
                  <a:solidFill>
                    <a:schemeClr val="bg1"/>
                  </a:solidFill>
                  <a:latin typeface="Cambria"/>
                  <a:cs typeface="Cambria"/>
                </a:rPr>
                <a:t>Ca</a:t>
              </a:r>
              <a:r>
                <a:rPr lang="en-US" sz="1400" b="0" i="1" dirty="0">
                  <a:solidFill>
                    <a:schemeClr val="bg1"/>
                  </a:solidFill>
                  <a:latin typeface="Cambria"/>
                  <a:cs typeface="Cambria"/>
                </a:rPr>
                <a:t>m</a:t>
              </a:r>
              <a:endParaRPr lang="en-US" sz="1400" b="0" i="1" dirty="0" smtClean="0">
                <a:solidFill>
                  <a:schemeClr val="bg1"/>
                </a:solidFill>
                <a:latin typeface="Cambria"/>
                <a:cs typeface="Cambria"/>
              </a:endParaRPr>
            </a:p>
          </p:txBody>
        </p:sp>
      </p:grpSp>
      <p:pic>
        <p:nvPicPr>
          <p:cNvPr id="18" name="Picture 17" descr="Dashcam photo of an accident." title="Photo"/>
          <p:cNvPicPr>
            <a:picLocks noChangeAspect="1"/>
          </p:cNvPicPr>
          <p:nvPr/>
        </p:nvPicPr>
        <p:blipFill rotWithShape="1">
          <a:blip r:embed="rId4"/>
          <a:srcRect/>
          <a:stretch/>
        </p:blipFill>
        <p:spPr>
          <a:xfrm>
            <a:off x="3276600" y="1066800"/>
            <a:ext cx="1131204" cy="731520"/>
          </a:xfrm>
          <a:prstGeom prst="rect">
            <a:avLst/>
          </a:prstGeom>
          <a:ln>
            <a:noFill/>
          </a:ln>
          <a:effectLst>
            <a:outerShdw blurRad="50800" dist="38100" dir="2700000" algn="tl" rotWithShape="0">
              <a:prstClr val="black">
                <a:alpha val="40000"/>
              </a:prstClr>
            </a:outerShdw>
          </a:effectLst>
        </p:spPr>
      </p:pic>
      <p:pic>
        <p:nvPicPr>
          <p:cNvPr id="19" name="Picture 18" descr="Dashcam photo of an accident." title="Photo"/>
          <p:cNvPicPr>
            <a:picLocks noChangeAspect="1"/>
          </p:cNvPicPr>
          <p:nvPr/>
        </p:nvPicPr>
        <p:blipFill rotWithShape="1">
          <a:blip r:embed="rId5"/>
          <a:srcRect b="1942"/>
          <a:stretch/>
        </p:blipFill>
        <p:spPr>
          <a:xfrm>
            <a:off x="5334001" y="1066800"/>
            <a:ext cx="1125973" cy="731520"/>
          </a:xfrm>
          <a:prstGeom prst="rect">
            <a:avLst/>
          </a:prstGeom>
          <a:ln>
            <a:noFill/>
          </a:ln>
          <a:effectLst>
            <a:outerShdw blurRad="50800" dist="38100" dir="2700000" algn="tl" rotWithShape="0">
              <a:prstClr val="black">
                <a:alpha val="40000"/>
              </a:prstClr>
            </a:outerShdw>
          </a:effectLst>
        </p:spPr>
      </p:pic>
      <p:pic>
        <p:nvPicPr>
          <p:cNvPr id="20" name="Picture 19" descr="Dashcam photo of an accident." title="Photo"/>
          <p:cNvPicPr>
            <a:picLocks/>
          </p:cNvPicPr>
          <p:nvPr/>
        </p:nvPicPr>
        <p:blipFill>
          <a:blip r:embed="rId6"/>
          <a:stretch>
            <a:fillRect/>
          </a:stretch>
        </p:blipFill>
        <p:spPr>
          <a:xfrm>
            <a:off x="7391399" y="1066800"/>
            <a:ext cx="1133856" cy="73152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1649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j-lt"/>
              </a:rPr>
              <a:t>Reactions to ‘Your Exit’</a:t>
            </a:r>
            <a:endParaRPr lang="en-US" sz="3200" b="1" dirty="0">
              <a:latin typeface="+mj-lt"/>
            </a:endParaRPr>
          </a:p>
        </p:txBody>
      </p:sp>
      <p:sp>
        <p:nvSpPr>
          <p:cNvPr id="4" name="Rectangle 3"/>
          <p:cNvSpPr/>
          <p:nvPr/>
        </p:nvSpPr>
        <p:spPr bwMode="auto">
          <a:xfrm>
            <a:off x="2438400" y="1219200"/>
            <a:ext cx="6172200" cy="5105400"/>
          </a:xfrm>
          <a:prstGeom prst="rect">
            <a:avLst/>
          </a:prstGeom>
          <a:solidFill>
            <a:srgbClr val="FFFFFF"/>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algn="l"/>
            <a:endParaRPr kumimoji="0" lang="en-US" sz="1800" b="0" u="none" strike="noStrike" cap="none" normalizeH="0" dirty="0" smtClean="0">
              <a:ln>
                <a:noFill/>
              </a:ln>
              <a:solidFill>
                <a:srgbClr val="7F7F7F"/>
              </a:solidFill>
              <a:effectLst/>
              <a:latin typeface="Arial" charset="0"/>
            </a:endParaRPr>
          </a:p>
        </p:txBody>
      </p:sp>
      <p:pic>
        <p:nvPicPr>
          <p:cNvPr id="3" name="Picture 2" descr="Radio" title="Icon"/>
          <p:cNvPicPr>
            <a:picLocks noChangeAspect="1"/>
          </p:cNvPicPr>
          <p:nvPr/>
        </p:nvPicPr>
        <p:blipFill>
          <a:blip r:embed="rId2">
            <a:lum bright="70000" contrast="-70000"/>
          </a:blip>
          <a:stretch>
            <a:fillRect/>
          </a:stretch>
        </p:blipFill>
        <p:spPr>
          <a:xfrm>
            <a:off x="5334000" y="2387600"/>
            <a:ext cx="609600" cy="584200"/>
          </a:xfrm>
          <a:prstGeom prst="rect">
            <a:avLst/>
          </a:prstGeom>
        </p:spPr>
      </p:pic>
      <p:pic>
        <p:nvPicPr>
          <p:cNvPr id="5" name="Picture 4" descr="Television" title="Icon"/>
          <p:cNvPicPr>
            <a:picLocks noChangeAspect="1"/>
          </p:cNvPicPr>
          <p:nvPr/>
        </p:nvPicPr>
        <p:blipFill>
          <a:blip r:embed="rId3">
            <a:lum bright="70000" contrast="-70000"/>
          </a:blip>
          <a:stretch>
            <a:fillRect/>
          </a:stretch>
        </p:blipFill>
        <p:spPr>
          <a:xfrm>
            <a:off x="3124200" y="2362200"/>
            <a:ext cx="762000" cy="762000"/>
          </a:xfrm>
          <a:prstGeom prst="rect">
            <a:avLst/>
          </a:prstGeom>
        </p:spPr>
      </p:pic>
      <p:pic>
        <p:nvPicPr>
          <p:cNvPr id="6" name="Picture 5" descr="Magazine" title="Icon"/>
          <p:cNvPicPr>
            <a:picLocks noChangeAspect="1"/>
          </p:cNvPicPr>
          <p:nvPr/>
        </p:nvPicPr>
        <p:blipFill>
          <a:blip r:embed="rId4">
            <a:lum bright="70000" contrast="-70000"/>
          </a:blip>
          <a:stretch>
            <a:fillRect/>
          </a:stretch>
        </p:blipFill>
        <p:spPr>
          <a:xfrm>
            <a:off x="7467600" y="2362200"/>
            <a:ext cx="685800" cy="685800"/>
          </a:xfrm>
          <a:prstGeom prst="rect">
            <a:avLst/>
          </a:prstGeom>
        </p:spPr>
      </p:pic>
      <p:sp>
        <p:nvSpPr>
          <p:cNvPr id="7" name="Rectangle 6"/>
          <p:cNvSpPr/>
          <p:nvPr/>
        </p:nvSpPr>
        <p:spPr>
          <a:xfrm>
            <a:off x="4800600" y="3307140"/>
            <a:ext cx="1828800" cy="1569660"/>
          </a:xfrm>
          <a:prstGeom prst="rect">
            <a:avLst/>
          </a:prstGeom>
        </p:spPr>
        <p:txBody>
          <a:bodyPr wrap="square">
            <a:spAutoFit/>
          </a:bodyPr>
          <a:lstStyle/>
          <a:p>
            <a:pPr algn="l"/>
            <a:r>
              <a:rPr lang="en-US" sz="1200" b="0" dirty="0">
                <a:solidFill>
                  <a:srgbClr val="7F7F7F"/>
                </a:solidFill>
              </a:rPr>
              <a:t>The radio spot was appealing and motivating. The use of metaphors and signs led parents to question their assumptions around car seat safety, and made them reflect, rethink and question current behavior.  </a:t>
            </a:r>
          </a:p>
        </p:txBody>
      </p:sp>
      <p:sp>
        <p:nvSpPr>
          <p:cNvPr id="8" name="Rectangle 7"/>
          <p:cNvSpPr/>
          <p:nvPr/>
        </p:nvSpPr>
        <p:spPr>
          <a:xfrm>
            <a:off x="6934200" y="3274873"/>
            <a:ext cx="1828800" cy="1754327"/>
          </a:xfrm>
          <a:prstGeom prst="rect">
            <a:avLst/>
          </a:prstGeom>
        </p:spPr>
        <p:txBody>
          <a:bodyPr wrap="square">
            <a:spAutoFit/>
          </a:bodyPr>
          <a:lstStyle/>
          <a:p>
            <a:pPr algn="l" eaLnBrk="1" hangingPunct="1">
              <a:spcBef>
                <a:spcPts val="600"/>
              </a:spcBef>
              <a:spcAft>
                <a:spcPts val="600"/>
              </a:spcAft>
            </a:pPr>
            <a:r>
              <a:rPr lang="en-US" sz="1200" b="0" dirty="0">
                <a:solidFill>
                  <a:schemeClr val="bg1">
                    <a:lumMod val="50000"/>
                  </a:schemeClr>
                </a:solidFill>
              </a:rPr>
              <a:t>Messaging in the print </a:t>
            </a:r>
            <a:r>
              <a:rPr lang="en-US" sz="1200" b="0" dirty="0" smtClean="0">
                <a:solidFill>
                  <a:schemeClr val="bg1">
                    <a:lumMod val="50000"/>
                  </a:schemeClr>
                </a:solidFill>
              </a:rPr>
              <a:t>ads was clear; however</a:t>
            </a:r>
            <a:r>
              <a:rPr lang="en-US" sz="1200" b="0" dirty="0">
                <a:solidFill>
                  <a:schemeClr val="bg1">
                    <a:lumMod val="50000"/>
                  </a:schemeClr>
                </a:solidFill>
              </a:rPr>
              <a:t>, </a:t>
            </a:r>
            <a:r>
              <a:rPr lang="en-US" sz="1200" b="0" dirty="0" smtClean="0">
                <a:solidFill>
                  <a:schemeClr val="bg1">
                    <a:lumMod val="50000"/>
                  </a:schemeClr>
                </a:solidFill>
              </a:rPr>
              <a:t>messaging </a:t>
            </a:r>
            <a:r>
              <a:rPr lang="en-US" sz="1200" b="0" dirty="0">
                <a:solidFill>
                  <a:schemeClr val="bg1">
                    <a:lumMod val="50000"/>
                  </a:schemeClr>
                </a:solidFill>
              </a:rPr>
              <a:t>in some of the </a:t>
            </a:r>
            <a:r>
              <a:rPr lang="en-US" sz="1200" b="0" dirty="0" smtClean="0">
                <a:solidFill>
                  <a:schemeClr val="bg1">
                    <a:lumMod val="50000"/>
                  </a:schemeClr>
                </a:solidFill>
              </a:rPr>
              <a:t>ads </a:t>
            </a:r>
            <a:r>
              <a:rPr lang="en-US" sz="1200" b="0" dirty="0">
                <a:solidFill>
                  <a:schemeClr val="bg1">
                    <a:lumMod val="50000"/>
                  </a:schemeClr>
                </a:solidFill>
              </a:rPr>
              <a:t>was perceived as too </a:t>
            </a:r>
            <a:r>
              <a:rPr lang="en-US" sz="1200" b="0" dirty="0" smtClean="0">
                <a:solidFill>
                  <a:schemeClr val="bg1">
                    <a:lumMod val="50000"/>
                  </a:schemeClr>
                </a:solidFill>
              </a:rPr>
              <a:t>silly and</a:t>
            </a:r>
            <a:r>
              <a:rPr lang="en-US" sz="1200" b="0" dirty="0">
                <a:solidFill>
                  <a:schemeClr val="bg1">
                    <a:lumMod val="50000"/>
                  </a:schemeClr>
                </a:solidFill>
              </a:rPr>
              <a:t>/or </a:t>
            </a:r>
            <a:r>
              <a:rPr lang="en-US" sz="1200" b="0" dirty="0" smtClean="0">
                <a:solidFill>
                  <a:schemeClr val="bg1">
                    <a:lumMod val="50000"/>
                  </a:schemeClr>
                </a:solidFill>
              </a:rPr>
              <a:t>forceful and signage was difficult to read.  </a:t>
            </a:r>
            <a:r>
              <a:rPr lang="en-US" sz="1200" b="0" dirty="0">
                <a:solidFill>
                  <a:schemeClr val="bg1">
                    <a:lumMod val="50000"/>
                  </a:schemeClr>
                </a:solidFill>
              </a:rPr>
              <a:t>A</a:t>
            </a:r>
            <a:r>
              <a:rPr lang="en-US" sz="1200" b="0" dirty="0" smtClean="0">
                <a:solidFill>
                  <a:schemeClr val="bg1">
                    <a:lumMod val="50000"/>
                  </a:schemeClr>
                </a:solidFill>
              </a:rPr>
              <a:t>dditionally</a:t>
            </a:r>
            <a:r>
              <a:rPr lang="en-US" sz="1200" b="0" dirty="0">
                <a:solidFill>
                  <a:schemeClr val="bg1">
                    <a:lumMod val="50000"/>
                  </a:schemeClr>
                </a:solidFill>
              </a:rPr>
              <a:t>, </a:t>
            </a:r>
            <a:r>
              <a:rPr lang="en-US" sz="1200" b="0" dirty="0" smtClean="0">
                <a:solidFill>
                  <a:schemeClr val="bg1">
                    <a:lumMod val="50000"/>
                  </a:schemeClr>
                </a:solidFill>
              </a:rPr>
              <a:t>the highway </a:t>
            </a:r>
            <a:r>
              <a:rPr lang="en-US" sz="1200" b="0" dirty="0">
                <a:solidFill>
                  <a:schemeClr val="bg1">
                    <a:lumMod val="50000"/>
                  </a:schemeClr>
                </a:solidFill>
              </a:rPr>
              <a:t>billboard imagery </a:t>
            </a:r>
            <a:r>
              <a:rPr lang="en-US" sz="1200" b="0" dirty="0" smtClean="0">
                <a:solidFill>
                  <a:schemeClr val="bg1">
                    <a:lumMod val="50000"/>
                  </a:schemeClr>
                </a:solidFill>
              </a:rPr>
              <a:t>generated some confusion.</a:t>
            </a:r>
            <a:endParaRPr lang="en-US" sz="1200" b="0" dirty="0">
              <a:solidFill>
                <a:schemeClr val="bg1">
                  <a:lumMod val="50000"/>
                </a:schemeClr>
              </a:solidFill>
            </a:endParaRPr>
          </a:p>
        </p:txBody>
      </p:sp>
      <p:sp>
        <p:nvSpPr>
          <p:cNvPr id="9" name="Rectangle 8"/>
          <p:cNvSpPr/>
          <p:nvPr/>
        </p:nvSpPr>
        <p:spPr>
          <a:xfrm>
            <a:off x="2743200" y="3351073"/>
            <a:ext cx="1828800" cy="2123658"/>
          </a:xfrm>
          <a:prstGeom prst="rect">
            <a:avLst/>
          </a:prstGeom>
        </p:spPr>
        <p:txBody>
          <a:bodyPr wrap="square">
            <a:spAutoFit/>
          </a:bodyPr>
          <a:lstStyle/>
          <a:p>
            <a:pPr algn="l"/>
            <a:r>
              <a:rPr lang="en-US" sz="1200" b="0" dirty="0">
                <a:solidFill>
                  <a:srgbClr val="7F7F7F"/>
                </a:solidFill>
              </a:rPr>
              <a:t>Overall, respondents understood message </a:t>
            </a:r>
            <a:r>
              <a:rPr lang="en-US" sz="1200" b="0" dirty="0" smtClean="0">
                <a:solidFill>
                  <a:srgbClr val="7F7F7F"/>
                </a:solidFill>
              </a:rPr>
              <a:t>but because the spot was less dramatic, it wasn’t as motivating to parents</a:t>
            </a:r>
            <a:r>
              <a:rPr lang="en-US" sz="1200" b="0" dirty="0">
                <a:solidFill>
                  <a:srgbClr val="7F7F7F"/>
                </a:solidFill>
              </a:rPr>
              <a:t>.  Additionally, road signage confused some and many perceived the music as silly and inappropriate for the topic.</a:t>
            </a:r>
          </a:p>
        </p:txBody>
      </p:sp>
      <p:sp>
        <p:nvSpPr>
          <p:cNvPr id="10" name="Rectangle 9"/>
          <p:cNvSpPr/>
          <p:nvPr/>
        </p:nvSpPr>
        <p:spPr>
          <a:xfrm>
            <a:off x="152400" y="1706463"/>
            <a:ext cx="2133600" cy="4770537"/>
          </a:xfrm>
          <a:prstGeom prst="rect">
            <a:avLst/>
          </a:prstGeom>
        </p:spPr>
        <p:txBody>
          <a:bodyPr wrap="square">
            <a:spAutoFit/>
          </a:bodyPr>
          <a:lstStyle/>
          <a:p>
            <a:pPr algn="l" eaLnBrk="1" hangingPunct="1">
              <a:spcBef>
                <a:spcPts val="600"/>
              </a:spcBef>
              <a:spcAft>
                <a:spcPts val="600"/>
              </a:spcAft>
            </a:pPr>
            <a:r>
              <a:rPr lang="en-US" i="1" dirty="0">
                <a:solidFill>
                  <a:schemeClr val="accent2">
                    <a:lumMod val="75000"/>
                  </a:schemeClr>
                </a:solidFill>
                <a:latin typeface="Cambria"/>
                <a:cs typeface="Cambria"/>
              </a:rPr>
              <a:t>The “Your Exit” concept had to work harder to get respondents to consider taking </a:t>
            </a:r>
            <a:r>
              <a:rPr lang="en-US" i="1" dirty="0" smtClean="0">
                <a:solidFill>
                  <a:schemeClr val="accent2">
                    <a:lumMod val="75000"/>
                  </a:schemeClr>
                </a:solidFill>
                <a:latin typeface="Cambria"/>
                <a:cs typeface="Cambria"/>
              </a:rPr>
              <a:t>action.  </a:t>
            </a:r>
            <a:r>
              <a:rPr lang="en-US" b="0" i="1" dirty="0" smtClean="0">
                <a:solidFill>
                  <a:schemeClr val="accent2">
                    <a:lumMod val="75000"/>
                  </a:schemeClr>
                </a:solidFill>
                <a:latin typeface="Cambria"/>
                <a:cs typeface="Cambria"/>
              </a:rPr>
              <a:t>The use of humor weakened the message, and </a:t>
            </a:r>
            <a:r>
              <a:rPr lang="en-US" b="0" i="1" dirty="0">
                <a:solidFill>
                  <a:schemeClr val="accent2">
                    <a:lumMod val="75000"/>
                  </a:schemeClr>
                </a:solidFill>
                <a:latin typeface="Cambria"/>
                <a:cs typeface="Cambria"/>
              </a:rPr>
              <a:t>the play on words in the signage generated some confusion.  However, imagery of the child and </a:t>
            </a:r>
            <a:r>
              <a:rPr lang="en-US" b="0" i="1" dirty="0" smtClean="0">
                <a:solidFill>
                  <a:schemeClr val="accent2">
                    <a:lumMod val="75000"/>
                  </a:schemeClr>
                </a:solidFill>
                <a:latin typeface="Cambria"/>
                <a:cs typeface="Cambria"/>
              </a:rPr>
              <a:t>mother in the TV ad and serious tone in the radio spot, </a:t>
            </a:r>
            <a:r>
              <a:rPr lang="en-US" b="0" i="1" dirty="0">
                <a:solidFill>
                  <a:schemeClr val="accent2">
                    <a:lumMod val="75000"/>
                  </a:schemeClr>
                </a:solidFill>
                <a:latin typeface="Cambria"/>
                <a:cs typeface="Cambria"/>
              </a:rPr>
              <a:t>reinforced the message and was appealing to respondents.    </a:t>
            </a:r>
          </a:p>
        </p:txBody>
      </p:sp>
      <p:grpSp>
        <p:nvGrpSpPr>
          <p:cNvPr id="17" name="Group 16"/>
          <p:cNvGrpSpPr/>
          <p:nvPr/>
        </p:nvGrpSpPr>
        <p:grpSpPr>
          <a:xfrm>
            <a:off x="7833360" y="182880"/>
            <a:ext cx="1463040" cy="731520"/>
            <a:chOff x="7262446" y="335280"/>
            <a:chExt cx="1463040" cy="731520"/>
          </a:xfrm>
        </p:grpSpPr>
        <p:sp>
          <p:nvSpPr>
            <p:cNvPr id="18" name="TextBox 17"/>
            <p:cNvSpPr txBox="1"/>
            <p:nvPr/>
          </p:nvSpPr>
          <p:spPr>
            <a:xfrm>
              <a:off x="7620000" y="335280"/>
              <a:ext cx="731520" cy="731520"/>
            </a:xfrm>
            <a:prstGeom prst="ellipse">
              <a:avLst/>
            </a:prstGeom>
            <a:solidFill>
              <a:schemeClr val="tx1">
                <a:lumMod val="75000"/>
                <a:lumOff val="25000"/>
              </a:schemeClr>
            </a:solidFill>
            <a:effectLst/>
          </p:spPr>
          <p:txBody>
            <a:bodyPr wrap="square" rtlCol="0" anchor="ctr">
              <a:spAutoFit/>
            </a:bodyPr>
            <a:lstStyle/>
            <a:p>
              <a:endParaRPr lang="en-US" sz="4800" b="0" dirty="0">
                <a:solidFill>
                  <a:srgbClr val="FFFFFF"/>
                </a:solidFill>
              </a:endParaRPr>
            </a:p>
          </p:txBody>
        </p:sp>
        <p:sp>
          <p:nvSpPr>
            <p:cNvPr id="19" name="Rectangle 18"/>
            <p:cNvSpPr/>
            <p:nvPr/>
          </p:nvSpPr>
          <p:spPr>
            <a:xfrm>
              <a:off x="7262446" y="422255"/>
              <a:ext cx="1463040" cy="523220"/>
            </a:xfrm>
            <a:prstGeom prst="rect">
              <a:avLst/>
            </a:prstGeom>
          </p:spPr>
          <p:txBody>
            <a:bodyPr wrap="square" anchor="ctr">
              <a:spAutoFit/>
            </a:bodyPr>
            <a:lstStyle/>
            <a:p>
              <a:r>
                <a:rPr lang="en-US" sz="1400" b="0" i="1" dirty="0" smtClean="0">
                  <a:solidFill>
                    <a:schemeClr val="bg1"/>
                  </a:solidFill>
                  <a:latin typeface="Cambria"/>
                  <a:cs typeface="Cambria"/>
                </a:rPr>
                <a:t>Your </a:t>
              </a:r>
            </a:p>
            <a:p>
              <a:r>
                <a:rPr lang="en-US" sz="1400" b="0" i="1" dirty="0" smtClean="0">
                  <a:solidFill>
                    <a:schemeClr val="bg1"/>
                  </a:solidFill>
                  <a:latin typeface="Cambria"/>
                  <a:cs typeface="Cambria"/>
                </a:rPr>
                <a:t>Exit</a:t>
              </a:r>
            </a:p>
          </p:txBody>
        </p:sp>
      </p:grpSp>
      <p:cxnSp>
        <p:nvCxnSpPr>
          <p:cNvPr id="14" name="Straight Connector 13"/>
          <p:cNvCxnSpPr/>
          <p:nvPr/>
        </p:nvCxnSpPr>
        <p:spPr bwMode="auto">
          <a:xfrm>
            <a:off x="2514600" y="14478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
        <p:nvSpPr>
          <p:cNvPr id="16"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4056143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833360" y="182880"/>
            <a:ext cx="1463040" cy="731520"/>
            <a:chOff x="7262446" y="335280"/>
            <a:chExt cx="1463040" cy="731520"/>
          </a:xfrm>
        </p:grpSpPr>
        <p:sp>
          <p:nvSpPr>
            <p:cNvPr id="6" name="TextBox 5"/>
            <p:cNvSpPr txBox="1"/>
            <p:nvPr/>
          </p:nvSpPr>
          <p:spPr>
            <a:xfrm>
              <a:off x="7620000" y="335280"/>
              <a:ext cx="731520" cy="731520"/>
            </a:xfrm>
            <a:prstGeom prst="ellipse">
              <a:avLst/>
            </a:prstGeom>
            <a:solidFill>
              <a:srgbClr val="6F664C"/>
            </a:solidFill>
            <a:effectLst/>
          </p:spPr>
          <p:txBody>
            <a:bodyPr wrap="square" rtlCol="0" anchor="ctr">
              <a:spAutoFit/>
            </a:bodyPr>
            <a:lstStyle/>
            <a:p>
              <a:endParaRPr lang="en-US" sz="4800" b="0" dirty="0">
                <a:solidFill>
                  <a:srgbClr val="FFFFFF"/>
                </a:solidFill>
              </a:endParaRPr>
            </a:p>
          </p:txBody>
        </p:sp>
        <p:sp>
          <p:nvSpPr>
            <p:cNvPr id="2" name="Rectangle 1"/>
            <p:cNvSpPr/>
            <p:nvPr/>
          </p:nvSpPr>
          <p:spPr>
            <a:xfrm>
              <a:off x="7262446" y="422255"/>
              <a:ext cx="1463040" cy="523220"/>
            </a:xfrm>
            <a:prstGeom prst="rect">
              <a:avLst/>
            </a:prstGeom>
          </p:spPr>
          <p:txBody>
            <a:bodyPr wrap="square" anchor="ctr">
              <a:spAutoFit/>
            </a:bodyPr>
            <a:lstStyle/>
            <a:p>
              <a:r>
                <a:rPr lang="en-US" sz="1400" b="0" i="1" dirty="0">
                  <a:solidFill>
                    <a:schemeClr val="bg1"/>
                  </a:solidFill>
                  <a:latin typeface="Cambria"/>
                  <a:cs typeface="Cambria"/>
                </a:rPr>
                <a:t>Your </a:t>
              </a:r>
            </a:p>
            <a:p>
              <a:r>
                <a:rPr lang="en-US" sz="1400" b="0" i="1" dirty="0">
                  <a:solidFill>
                    <a:schemeClr val="bg1"/>
                  </a:solidFill>
                  <a:latin typeface="Cambria"/>
                  <a:cs typeface="Cambria"/>
                </a:rPr>
                <a:t>Exit</a:t>
              </a:r>
            </a:p>
          </p:txBody>
        </p:sp>
      </p:grpSp>
      <p:sp>
        <p:nvSpPr>
          <p:cNvPr id="3" name="Title 2"/>
          <p:cNvSpPr>
            <a:spLocks noGrp="1"/>
          </p:cNvSpPr>
          <p:nvPr>
            <p:ph type="title"/>
          </p:nvPr>
        </p:nvSpPr>
        <p:spPr/>
        <p:txBody>
          <a:bodyPr/>
          <a:lstStyle/>
          <a:p>
            <a:r>
              <a:rPr lang="en-US" sz="3200" dirty="0" smtClean="0"/>
              <a:t>Reactions to TV</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2864185777"/>
              </p:ext>
            </p:extLst>
          </p:nvPr>
        </p:nvGraphicFramePr>
        <p:xfrm>
          <a:off x="3048000" y="1600200"/>
          <a:ext cx="5943600" cy="3952240"/>
        </p:xfrm>
        <a:graphic>
          <a:graphicData uri="http://schemas.openxmlformats.org/drawingml/2006/table">
            <a:tbl>
              <a:tblPr firstRow="1" bandRow="1">
                <a:tableStyleId>{5C22544A-7EE6-4342-B048-85BDC9FD1C3A}</a:tableStyleId>
              </a:tblPr>
              <a:tblGrid>
                <a:gridCol w="2856015"/>
                <a:gridCol w="3087585"/>
              </a:tblGrid>
              <a:tr h="228600">
                <a:tc>
                  <a:txBody>
                    <a:bodyPr/>
                    <a:lstStyle/>
                    <a:p>
                      <a:pPr algn="ctr"/>
                      <a:r>
                        <a:rPr lang="en-US" sz="1400" b="0" i="1" dirty="0" smtClean="0">
                          <a:solidFill>
                            <a:schemeClr val="accent2">
                              <a:lumMod val="75000"/>
                            </a:schemeClr>
                          </a:solidFill>
                          <a:latin typeface="Cambria"/>
                          <a:cs typeface="Cambria"/>
                        </a:rPr>
                        <a:t>What</a:t>
                      </a:r>
                      <a:r>
                        <a:rPr lang="en-US" sz="1400" b="0" i="1" baseline="0" dirty="0" smtClean="0">
                          <a:solidFill>
                            <a:schemeClr val="accent2">
                              <a:lumMod val="75000"/>
                            </a:schemeClr>
                          </a:solidFill>
                          <a:latin typeface="Cambria"/>
                          <a:cs typeface="Cambria"/>
                        </a:rPr>
                        <a:t> worked</a:t>
                      </a:r>
                      <a:endParaRPr lang="en-US" sz="1400" b="0" i="1" dirty="0">
                        <a:solidFill>
                          <a:schemeClr val="accent2">
                            <a:lumMod val="75000"/>
                          </a:schemeClr>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1" dirty="0" smtClean="0">
                          <a:solidFill>
                            <a:schemeClr val="accent2">
                              <a:lumMod val="75000"/>
                            </a:schemeClr>
                          </a:solidFill>
                          <a:latin typeface="Cambria"/>
                          <a:cs typeface="Cambria"/>
                        </a:rPr>
                        <a:t>What didn’t work</a:t>
                      </a:r>
                      <a:endParaRPr lang="en-US" sz="1400" b="0" i="1" dirty="0">
                        <a:solidFill>
                          <a:schemeClr val="accent2">
                            <a:lumMod val="75000"/>
                          </a:schemeClr>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r>
              <a:tr h="2865120">
                <a:tc>
                  <a:txBody>
                    <a:bodyPr/>
                    <a:lstStyle/>
                    <a:p>
                      <a:pPr marL="171450" lvl="0" indent="-171450">
                        <a:spcBef>
                          <a:spcPts val="400"/>
                        </a:spcBef>
                        <a:spcAft>
                          <a:spcPts val="400"/>
                        </a:spcAft>
                        <a:buFont typeface="Arial"/>
                        <a:buChar char="•"/>
                      </a:pPr>
                      <a:r>
                        <a:rPr lang="en-US" sz="1100" baseline="0" dirty="0" smtClean="0">
                          <a:solidFill>
                            <a:srgbClr val="7F7F7F"/>
                          </a:solidFill>
                        </a:rPr>
                        <a:t>Most understood message, which was reinforced by the tagline at the end of the spot.</a:t>
                      </a:r>
                    </a:p>
                    <a:p>
                      <a:pPr marL="171450" lvl="0" indent="-171450">
                        <a:spcBef>
                          <a:spcPts val="400"/>
                        </a:spcBef>
                        <a:spcAft>
                          <a:spcPts val="400"/>
                        </a:spcAft>
                        <a:buFont typeface="Arial"/>
                        <a:buChar char="•"/>
                      </a:pPr>
                      <a:r>
                        <a:rPr lang="en-US" sz="1100" baseline="0" dirty="0" smtClean="0">
                          <a:solidFill>
                            <a:srgbClr val="7F7F7F"/>
                          </a:solidFill>
                        </a:rPr>
                        <a:t>Imagery of the mother and child in the car seat quickly conveyed that ad was about child in car seat.  </a:t>
                      </a:r>
                    </a:p>
                    <a:p>
                      <a:pPr marL="171450" marR="0" lvl="0" indent="-171450" algn="l" defTabSz="910375" rtl="0" eaLnBrk="1" fontAlgn="auto" latinLnBrk="0" hangingPunct="1">
                        <a:lnSpc>
                          <a:spcPct val="100000"/>
                        </a:lnSpc>
                        <a:spcBef>
                          <a:spcPts val="400"/>
                        </a:spcBef>
                        <a:spcAft>
                          <a:spcPts val="400"/>
                        </a:spcAft>
                        <a:buClrTx/>
                        <a:buSzTx/>
                        <a:buFont typeface="Arial"/>
                        <a:buChar char="•"/>
                        <a:tabLst/>
                        <a:defRPr/>
                      </a:pPr>
                      <a:r>
                        <a:rPr lang="en-US" sz="1100" baseline="0" dirty="0" smtClean="0">
                          <a:solidFill>
                            <a:srgbClr val="7F7F7F"/>
                          </a:solidFill>
                        </a:rPr>
                        <a:t>Good connection between mom and child –mother looking back at child conveys mother is careful, protective.</a:t>
                      </a:r>
                    </a:p>
                    <a:p>
                      <a:pPr marL="171450" lvl="0" indent="-171450">
                        <a:spcBef>
                          <a:spcPts val="400"/>
                        </a:spcBef>
                        <a:spcAft>
                          <a:spcPts val="400"/>
                        </a:spcAft>
                        <a:buFont typeface="Arial"/>
                        <a:buChar char="•"/>
                      </a:pPr>
                      <a:r>
                        <a:rPr lang="en-US" sz="1100" baseline="0" dirty="0" smtClean="0">
                          <a:solidFill>
                            <a:schemeClr val="bg1">
                              <a:lumMod val="50000"/>
                            </a:schemeClr>
                          </a:solidFill>
                        </a:rPr>
                        <a:t>Generated feeling of concern, worry to make sure child is in the right car seat (for some)</a:t>
                      </a:r>
                    </a:p>
                    <a:p>
                      <a:pPr marL="171450" lvl="0" indent="-171450">
                        <a:spcBef>
                          <a:spcPts val="400"/>
                        </a:spcBef>
                        <a:spcAft>
                          <a:spcPts val="400"/>
                        </a:spcAft>
                        <a:buFont typeface="Arial"/>
                        <a:buChar char="•"/>
                      </a:pPr>
                      <a:r>
                        <a:rPr lang="en-US" sz="1100" baseline="0" dirty="0" smtClean="0">
                          <a:solidFill>
                            <a:srgbClr val="7F7F7F"/>
                          </a:solidFill>
                        </a:rPr>
                        <a:t>Short and to the point  </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marR="0" lvl="0" indent="-171450" algn="l" defTabSz="910375"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100" baseline="0" dirty="0" smtClean="0">
                          <a:solidFill>
                            <a:srgbClr val="7F7F7F"/>
                          </a:solidFill>
                        </a:rPr>
                        <a:t>Overall the ad had to work harder to motivate parents to act – did not seem to have a strong call to action.</a:t>
                      </a:r>
                    </a:p>
                    <a:p>
                      <a:pPr marL="171450" marR="0" lvl="0" indent="-171450" algn="l" defTabSz="910375"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100" baseline="0" dirty="0" smtClean="0">
                          <a:solidFill>
                            <a:srgbClr val="7F7F7F"/>
                          </a:solidFill>
                        </a:rPr>
                        <a:t>Signage was difficult to read for many which created confusion. Words close together also perceived as silly, strange, unrealistic.</a:t>
                      </a:r>
                    </a:p>
                    <a:p>
                      <a:pPr marL="171450" marR="0" lvl="0" indent="-171450" algn="l" defTabSz="910375"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100" baseline="0" dirty="0" smtClean="0">
                          <a:solidFill>
                            <a:srgbClr val="7F7F7F"/>
                          </a:solidFill>
                        </a:rPr>
                        <a:t>Many did not like </a:t>
                      </a:r>
                      <a:r>
                        <a:rPr lang="en-US" sz="1100" baseline="0" dirty="0" err="1" smtClean="0">
                          <a:solidFill>
                            <a:srgbClr val="7F7F7F"/>
                          </a:solidFill>
                        </a:rPr>
                        <a:t>PushingYourLuck</a:t>
                      </a:r>
                      <a:r>
                        <a:rPr lang="en-US" sz="1100" baseline="0" dirty="0" smtClean="0">
                          <a:solidFill>
                            <a:srgbClr val="7F7F7F"/>
                          </a:solidFill>
                        </a:rPr>
                        <a:t> Blvd reference, perceived as “dumb” and “cheesy”.</a:t>
                      </a:r>
                    </a:p>
                    <a:p>
                      <a:pPr marL="171450" marR="0" lvl="0" indent="-171450" algn="l" defTabSz="910375"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100" baseline="0" dirty="0" smtClean="0">
                          <a:solidFill>
                            <a:srgbClr val="7F7F7F"/>
                          </a:solidFill>
                        </a:rPr>
                        <a:t>A few took signage message literally and questioned if the signs were actually going to one day exist on the roads.</a:t>
                      </a:r>
                    </a:p>
                    <a:p>
                      <a:pPr marL="171450" marR="0" lvl="0" indent="-171450" algn="l" defTabSz="910375"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100" baseline="0" dirty="0" smtClean="0">
                          <a:solidFill>
                            <a:srgbClr val="7F7F7F"/>
                          </a:solidFill>
                        </a:rPr>
                        <a:t>Music perceived to be silly and not fit with seriousness of message.</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4931">
                <a:tc gridSpan="2">
                  <a:txBody>
                    <a:bodyPr/>
                    <a:lstStyle/>
                    <a:p>
                      <a:pPr marL="0" lvl="0" indent="0" algn="ctr">
                        <a:buFont typeface="Wingdings" panose="05000000000000000000" pitchFamily="2" charset="2"/>
                        <a:buNone/>
                      </a:pPr>
                      <a:r>
                        <a:rPr lang="en-US" sz="1400" b="0" i="1" dirty="0" smtClean="0">
                          <a:solidFill>
                            <a:srgbClr val="689C9A"/>
                          </a:solidFill>
                          <a:latin typeface="Cambria"/>
                          <a:cs typeface="Cambria"/>
                        </a:rPr>
                        <a:t>Opportunities</a:t>
                      </a:r>
                      <a:r>
                        <a:rPr lang="en-US" sz="1400" b="0" i="1" baseline="0" dirty="0" smtClean="0">
                          <a:solidFill>
                            <a:srgbClr val="689C9A"/>
                          </a:solidFill>
                          <a:latin typeface="Cambria"/>
                          <a:cs typeface="Cambria"/>
                        </a:rPr>
                        <a:t> for optimization</a:t>
                      </a:r>
                      <a:endParaRPr lang="en-US" sz="1400" b="0" i="1" dirty="0" smtClean="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r>
              <a:tr h="411480">
                <a:tc gridSpan="2">
                  <a:txBody>
                    <a:bodyPr/>
                    <a:lstStyle/>
                    <a:p>
                      <a:pPr marL="171450" lvl="0" indent="-171450">
                        <a:spcBef>
                          <a:spcPts val="200"/>
                        </a:spcBef>
                        <a:spcAft>
                          <a:spcPts val="200"/>
                        </a:spcAft>
                        <a:buFont typeface="Wingdings" panose="05000000000000000000" pitchFamily="2" charset="2"/>
                        <a:buChar char="§"/>
                      </a:pPr>
                      <a:r>
                        <a:rPr lang="en-US" sz="1100" dirty="0" smtClean="0">
                          <a:solidFill>
                            <a:srgbClr val="7F7F7F"/>
                          </a:solidFill>
                        </a:rPr>
                        <a:t>Change tone</a:t>
                      </a:r>
                      <a:r>
                        <a:rPr lang="en-US" sz="1100" baseline="0" dirty="0" smtClean="0">
                          <a:solidFill>
                            <a:srgbClr val="7F7F7F"/>
                          </a:solidFill>
                        </a:rPr>
                        <a:t> of music to match the seriousness of the topic. </a:t>
                      </a:r>
                    </a:p>
                    <a:p>
                      <a:pPr marL="171450" marR="0" lvl="0" indent="-171450" algn="l" defTabSz="910375" rtl="0" eaLnBrk="1" fontAlgn="auto" latinLnBrk="0" hangingPunct="1">
                        <a:lnSpc>
                          <a:spcPct val="100000"/>
                        </a:lnSpc>
                        <a:spcBef>
                          <a:spcPts val="200"/>
                        </a:spcBef>
                        <a:spcAft>
                          <a:spcPts val="200"/>
                        </a:spcAft>
                        <a:buClrTx/>
                        <a:buSzTx/>
                        <a:buFont typeface="Wingdings" panose="05000000000000000000" pitchFamily="2" charset="2"/>
                        <a:buChar char="§"/>
                        <a:tabLst/>
                        <a:defRPr/>
                      </a:pPr>
                      <a:r>
                        <a:rPr lang="en-US" sz="1100" b="0" baseline="0" dirty="0" smtClean="0">
                          <a:solidFill>
                            <a:srgbClr val="7F7F7F"/>
                          </a:solidFill>
                        </a:rPr>
                        <a:t>Highlight statistic in the spot to reinforce credibility.  </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12" name="Rounded Rectangle 11"/>
          <p:cNvSpPr/>
          <p:nvPr/>
        </p:nvSpPr>
        <p:spPr bwMode="auto">
          <a:xfrm>
            <a:off x="152400" y="3733800"/>
            <a:ext cx="2362200" cy="2209800"/>
          </a:xfrm>
          <a:prstGeom prst="roundRect">
            <a:avLst/>
          </a:prstGeom>
          <a:no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algn="l"/>
            <a:r>
              <a:rPr lang="en-US" b="0" i="1" dirty="0">
                <a:solidFill>
                  <a:schemeClr val="accent2">
                    <a:lumMod val="75000"/>
                  </a:schemeClr>
                </a:solidFill>
                <a:latin typeface="Cambria"/>
                <a:cs typeface="Cambria"/>
              </a:rPr>
              <a:t>Overall, respondents understood </a:t>
            </a:r>
            <a:r>
              <a:rPr lang="en-US" b="0" i="1" dirty="0" smtClean="0">
                <a:solidFill>
                  <a:schemeClr val="accent2">
                    <a:lumMod val="75000"/>
                  </a:schemeClr>
                </a:solidFill>
                <a:latin typeface="Cambria"/>
                <a:cs typeface="Cambria"/>
              </a:rPr>
              <a:t>message</a:t>
            </a:r>
            <a:r>
              <a:rPr lang="en-US" b="0" i="1" dirty="0">
                <a:solidFill>
                  <a:schemeClr val="accent2">
                    <a:lumMod val="75000"/>
                  </a:schemeClr>
                </a:solidFill>
                <a:latin typeface="Cambria"/>
                <a:cs typeface="Cambria"/>
              </a:rPr>
              <a:t> </a:t>
            </a:r>
            <a:r>
              <a:rPr lang="en-US" b="0" i="1" dirty="0" smtClean="0">
                <a:solidFill>
                  <a:schemeClr val="accent2">
                    <a:lumMod val="75000"/>
                  </a:schemeClr>
                </a:solidFill>
                <a:latin typeface="Cambria"/>
                <a:cs typeface="Cambria"/>
              </a:rPr>
              <a:t>but as </a:t>
            </a:r>
            <a:r>
              <a:rPr lang="en-US" b="0" i="1" dirty="0">
                <a:solidFill>
                  <a:schemeClr val="accent2">
                    <a:lumMod val="75000"/>
                  </a:schemeClr>
                </a:solidFill>
                <a:latin typeface="Cambria"/>
                <a:cs typeface="Cambria"/>
              </a:rPr>
              <a:t>the spot was less dramatic, the ad wasn’t as </a:t>
            </a:r>
            <a:r>
              <a:rPr lang="en-US" b="0" i="1" dirty="0" smtClean="0">
                <a:solidFill>
                  <a:schemeClr val="accent2">
                    <a:lumMod val="75000"/>
                  </a:schemeClr>
                </a:solidFill>
                <a:latin typeface="Cambria"/>
                <a:cs typeface="Cambria"/>
              </a:rPr>
              <a:t>motivating </a:t>
            </a:r>
            <a:r>
              <a:rPr lang="en-US" b="0" i="1" dirty="0">
                <a:solidFill>
                  <a:schemeClr val="accent2">
                    <a:lumMod val="75000"/>
                  </a:schemeClr>
                </a:solidFill>
                <a:latin typeface="Cambria"/>
                <a:cs typeface="Cambria"/>
              </a:rPr>
              <a:t>to parents. </a:t>
            </a:r>
            <a:r>
              <a:rPr lang="en-US" b="0" i="1" dirty="0" smtClean="0">
                <a:solidFill>
                  <a:schemeClr val="accent2">
                    <a:lumMod val="75000"/>
                  </a:schemeClr>
                </a:solidFill>
                <a:latin typeface="Cambria"/>
                <a:cs typeface="Cambria"/>
              </a:rPr>
              <a:t>Additionally, road </a:t>
            </a:r>
            <a:r>
              <a:rPr lang="en-US" b="0" i="1" dirty="0">
                <a:solidFill>
                  <a:schemeClr val="accent2">
                    <a:lumMod val="75000"/>
                  </a:schemeClr>
                </a:solidFill>
                <a:latin typeface="Cambria"/>
                <a:cs typeface="Cambria"/>
              </a:rPr>
              <a:t>signage confused some and many perceived the music as silly and </a:t>
            </a:r>
            <a:r>
              <a:rPr lang="en-US" b="0" i="1" dirty="0" smtClean="0">
                <a:solidFill>
                  <a:schemeClr val="accent2">
                    <a:lumMod val="75000"/>
                  </a:schemeClr>
                </a:solidFill>
                <a:latin typeface="Cambria"/>
                <a:cs typeface="Cambria"/>
              </a:rPr>
              <a:t>inappropriate</a:t>
            </a:r>
            <a:r>
              <a:rPr lang="en-US" b="0" i="1" dirty="0">
                <a:solidFill>
                  <a:schemeClr val="accent2">
                    <a:lumMod val="75000"/>
                  </a:schemeClr>
                </a:solidFill>
                <a:latin typeface="Cambria"/>
                <a:cs typeface="Cambria"/>
              </a:rPr>
              <a:t> </a:t>
            </a:r>
            <a:r>
              <a:rPr lang="en-US" b="0" i="1" dirty="0" smtClean="0">
                <a:solidFill>
                  <a:schemeClr val="accent2">
                    <a:lumMod val="75000"/>
                  </a:schemeClr>
                </a:solidFill>
                <a:latin typeface="Cambria"/>
                <a:cs typeface="Cambria"/>
              </a:rPr>
              <a:t>for the topic.</a:t>
            </a:r>
            <a:endParaRPr lang="en-US" b="0" i="1" dirty="0">
              <a:solidFill>
                <a:schemeClr val="accent2">
                  <a:lumMod val="75000"/>
                </a:schemeClr>
              </a:solidFill>
              <a:latin typeface="Cambria"/>
              <a:cs typeface="Cambria"/>
            </a:endParaRPr>
          </a:p>
        </p:txBody>
      </p:sp>
      <p:pic>
        <p:nvPicPr>
          <p:cNvPr id="11" name="Picture 10" descr="Television" title="Icon"/>
          <p:cNvPicPr>
            <a:picLocks noChangeAspect="1"/>
          </p:cNvPicPr>
          <p:nvPr/>
        </p:nvPicPr>
        <p:blipFill>
          <a:blip r:embed="rId3">
            <a:lum bright="70000" contrast="-70000"/>
          </a:blip>
          <a:stretch>
            <a:fillRect/>
          </a:stretch>
        </p:blipFill>
        <p:spPr>
          <a:xfrm>
            <a:off x="7315200" y="228600"/>
            <a:ext cx="762000" cy="762000"/>
          </a:xfrm>
          <a:prstGeom prst="rect">
            <a:avLst/>
          </a:prstGeom>
        </p:spPr>
      </p:pic>
      <p:sp>
        <p:nvSpPr>
          <p:cNvPr id="13"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pic>
        <p:nvPicPr>
          <p:cNvPr id="14" name="Picture 13" descr="Pushing your luck blvd." title="Fake highway sig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828800"/>
            <a:ext cx="1765124" cy="990600"/>
          </a:xfrm>
          <a:prstGeom prst="rect">
            <a:avLst/>
          </a:prstGeom>
          <a:ln>
            <a:noFill/>
          </a:ln>
          <a:effectLst>
            <a:outerShdw blurRad="292100" dist="139700" dir="2700000" algn="tl" rotWithShape="0">
              <a:srgbClr val="333333">
                <a:alpha val="65000"/>
              </a:srgbClr>
            </a:outerShdw>
          </a:effectLst>
        </p:spPr>
      </p:pic>
      <p:pic>
        <p:nvPicPr>
          <p:cNvPr id="4" name="Picture 3" descr="Sleeping baby in mirror." title="Phot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2590800"/>
            <a:ext cx="1828800" cy="990258"/>
          </a:xfrm>
          <a:prstGeom prst="rect">
            <a:avLst/>
          </a:prstGeom>
          <a:ln>
            <a:noFill/>
          </a:ln>
          <a:effectLst>
            <a:outerShdw blurRad="292100" dist="139700" dir="2700000" algn="tl" rotWithShape="0">
              <a:srgbClr val="333333">
                <a:alpha val="65000"/>
              </a:srgbClr>
            </a:outerShdw>
          </a:effectLst>
        </p:spPr>
      </p:pic>
      <p:cxnSp>
        <p:nvCxnSpPr>
          <p:cNvPr id="16" name="Straight Connector 15"/>
          <p:cNvCxnSpPr/>
          <p:nvPr/>
        </p:nvCxnSpPr>
        <p:spPr bwMode="auto">
          <a:xfrm>
            <a:off x="2667000" y="16002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Tree>
    <p:extLst>
      <p:ext uri="{BB962C8B-B14F-4D97-AF65-F5344CB8AC3E}">
        <p14:creationId xmlns:p14="http://schemas.microsoft.com/office/powerpoint/2010/main" val="352454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Reactions to Radio</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4240463857"/>
              </p:ext>
            </p:extLst>
          </p:nvPr>
        </p:nvGraphicFramePr>
        <p:xfrm>
          <a:off x="3048000" y="1600200"/>
          <a:ext cx="5715000" cy="4983480"/>
        </p:xfrm>
        <a:graphic>
          <a:graphicData uri="http://schemas.openxmlformats.org/drawingml/2006/table">
            <a:tbl>
              <a:tblPr firstRow="1" bandRow="1">
                <a:tableStyleId>{5C22544A-7EE6-4342-B048-85BDC9FD1C3A}</a:tableStyleId>
              </a:tblPr>
              <a:tblGrid>
                <a:gridCol w="2786064"/>
                <a:gridCol w="2928936"/>
              </a:tblGrid>
              <a:tr h="228600">
                <a:tc>
                  <a:txBody>
                    <a:bodyPr/>
                    <a:lstStyle/>
                    <a:p>
                      <a:pPr algn="ctr"/>
                      <a:r>
                        <a:rPr lang="en-US" sz="1400" b="0" i="1" dirty="0" smtClean="0">
                          <a:solidFill>
                            <a:schemeClr val="accent2">
                              <a:lumMod val="75000"/>
                            </a:schemeClr>
                          </a:solidFill>
                          <a:latin typeface="Cambria"/>
                          <a:cs typeface="Cambria"/>
                        </a:rPr>
                        <a:t>What</a:t>
                      </a:r>
                      <a:r>
                        <a:rPr lang="en-US" sz="1400" b="0" i="1" baseline="0" dirty="0" smtClean="0">
                          <a:solidFill>
                            <a:schemeClr val="accent2">
                              <a:lumMod val="75000"/>
                            </a:schemeClr>
                          </a:solidFill>
                          <a:latin typeface="Cambria"/>
                          <a:cs typeface="Cambria"/>
                        </a:rPr>
                        <a:t> worked</a:t>
                      </a:r>
                      <a:endParaRPr lang="en-US" sz="1400" b="0" i="1" dirty="0">
                        <a:solidFill>
                          <a:schemeClr val="accent2">
                            <a:lumMod val="75000"/>
                          </a:schemeClr>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1" dirty="0" smtClean="0">
                          <a:solidFill>
                            <a:schemeClr val="accent2">
                              <a:lumMod val="75000"/>
                            </a:schemeClr>
                          </a:solidFill>
                          <a:latin typeface="Cambria"/>
                          <a:cs typeface="Cambria"/>
                        </a:rPr>
                        <a:t>What didn’t work</a:t>
                      </a:r>
                      <a:endParaRPr lang="en-US" sz="1400" b="0" i="1" dirty="0">
                        <a:solidFill>
                          <a:schemeClr val="accent2">
                            <a:lumMod val="75000"/>
                          </a:schemeClr>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127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r>
              <a:tr h="2971800">
                <a:tc>
                  <a:txBody>
                    <a:bodyPr/>
                    <a:lstStyle/>
                    <a:p>
                      <a:pPr marL="171450" marR="0" lvl="0" indent="-171450" algn="l" defTabSz="910375" rtl="0" eaLnBrk="1" fontAlgn="auto" latinLnBrk="0" hangingPunct="1">
                        <a:lnSpc>
                          <a:spcPct val="100000"/>
                        </a:lnSpc>
                        <a:spcBef>
                          <a:spcPts val="400"/>
                        </a:spcBef>
                        <a:spcAft>
                          <a:spcPts val="400"/>
                        </a:spcAft>
                        <a:buClrTx/>
                        <a:buSzTx/>
                        <a:buFont typeface="Arial" panose="020B0604020202020204" pitchFamily="34" charset="0"/>
                        <a:buChar char="•"/>
                        <a:tabLst/>
                        <a:defRPr/>
                      </a:pPr>
                      <a:r>
                        <a:rPr lang="en-US" sz="1100" baseline="0" dirty="0" smtClean="0">
                          <a:solidFill>
                            <a:srgbClr val="7F7F7F"/>
                          </a:solidFill>
                        </a:rPr>
                        <a:t>Tone perceived as serious and yet soft- Many described tone as good, balanced, reassuring, calm, honest, caring, positive, not fear inducing.</a:t>
                      </a:r>
                    </a:p>
                    <a:p>
                      <a:pPr marL="171450" lvl="0" indent="-171450">
                        <a:spcBef>
                          <a:spcPts val="400"/>
                        </a:spcBef>
                        <a:spcAft>
                          <a:spcPts val="400"/>
                        </a:spcAft>
                        <a:buFont typeface="Arial" panose="020B0604020202020204" pitchFamily="34" charset="0"/>
                        <a:buChar char="•"/>
                      </a:pPr>
                      <a:r>
                        <a:rPr lang="en-US" sz="1100" baseline="0" dirty="0" smtClean="0">
                          <a:solidFill>
                            <a:srgbClr val="7F7F7F"/>
                          </a:solidFill>
                        </a:rPr>
                        <a:t>Most could relate to metaphors in the ad, which helped respondents understand the importance of ensuring car seats are safe.</a:t>
                      </a:r>
                    </a:p>
                    <a:p>
                      <a:pPr marL="171450" lvl="0" indent="-171450">
                        <a:spcBef>
                          <a:spcPts val="400"/>
                        </a:spcBef>
                        <a:spcAft>
                          <a:spcPts val="400"/>
                        </a:spcAft>
                        <a:buFont typeface="Arial" panose="020B0604020202020204" pitchFamily="34" charset="0"/>
                        <a:buChar char="•"/>
                      </a:pPr>
                      <a:r>
                        <a:rPr lang="en-US" sz="1100" baseline="0" dirty="0" smtClean="0">
                          <a:solidFill>
                            <a:srgbClr val="7F7F7F"/>
                          </a:solidFill>
                        </a:rPr>
                        <a:t>The signs were effective in making parents question their current assumptions - made them stop and think.</a:t>
                      </a:r>
                    </a:p>
                    <a:p>
                      <a:pPr marL="171450" lvl="0" indent="-171450">
                        <a:spcBef>
                          <a:spcPts val="400"/>
                        </a:spcBef>
                        <a:spcAft>
                          <a:spcPts val="400"/>
                        </a:spcAft>
                        <a:buFont typeface="Arial" panose="020B0604020202020204" pitchFamily="34" charset="0"/>
                        <a:buChar char="•"/>
                      </a:pPr>
                      <a:r>
                        <a:rPr lang="en-US" sz="1100" baseline="0" dirty="0" smtClean="0">
                          <a:solidFill>
                            <a:schemeClr val="bg1">
                              <a:lumMod val="50000"/>
                            </a:schemeClr>
                          </a:solidFill>
                        </a:rPr>
                        <a:t>Perceived to provide good information and guidance;  many remembered the URL mentioned at the end of the spot.</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lvl="0" indent="-171450">
                        <a:spcBef>
                          <a:spcPts val="400"/>
                        </a:spcBef>
                        <a:spcAft>
                          <a:spcPts val="400"/>
                        </a:spcAft>
                        <a:buFont typeface="Arial"/>
                        <a:buChar char="•"/>
                      </a:pPr>
                      <a:r>
                        <a:rPr lang="en-US" sz="1100" baseline="0" dirty="0" smtClean="0">
                          <a:solidFill>
                            <a:srgbClr val="7F7F7F"/>
                          </a:solidFill>
                        </a:rPr>
                        <a:t>Some perceived ad to be too long, too many signs. </a:t>
                      </a:r>
                    </a:p>
                    <a:p>
                      <a:pPr marL="171450" lvl="0" indent="-171450">
                        <a:spcBef>
                          <a:spcPts val="400"/>
                        </a:spcBef>
                        <a:spcAft>
                          <a:spcPts val="400"/>
                        </a:spcAft>
                        <a:buFont typeface="Arial"/>
                        <a:buChar char="•"/>
                      </a:pPr>
                      <a:r>
                        <a:rPr lang="en-US" sz="1100" baseline="0" dirty="0" smtClean="0">
                          <a:solidFill>
                            <a:srgbClr val="7F7F7F"/>
                          </a:solidFill>
                        </a:rPr>
                        <a:t>Described as confusing, too mellow, wordy, boring, redundant.</a:t>
                      </a:r>
                    </a:p>
                    <a:p>
                      <a:pPr marL="171450" marR="0" lvl="0" indent="-171450" algn="l" defTabSz="910375" rtl="0" eaLnBrk="1" fontAlgn="auto" latinLnBrk="0" hangingPunct="1">
                        <a:lnSpc>
                          <a:spcPct val="100000"/>
                        </a:lnSpc>
                        <a:spcBef>
                          <a:spcPts val="400"/>
                        </a:spcBef>
                        <a:spcAft>
                          <a:spcPts val="400"/>
                        </a:spcAft>
                        <a:buClrTx/>
                        <a:buSzTx/>
                        <a:buFont typeface="Wingdings" panose="05000000000000000000" pitchFamily="2" charset="2"/>
                        <a:buChar char="§"/>
                        <a:tabLst/>
                        <a:defRPr/>
                      </a:pPr>
                      <a:r>
                        <a:rPr lang="en-US" sz="1100" baseline="0" dirty="0" smtClean="0">
                          <a:solidFill>
                            <a:srgbClr val="7F7F7F"/>
                          </a:solidFill>
                        </a:rPr>
                        <a:t>A few respondents did not seem to understand how metaphors could apply to children’s safety on the highway.</a:t>
                      </a:r>
                    </a:p>
                    <a:p>
                      <a:pPr marL="0" marR="0" lvl="0" indent="0" algn="l" defTabSz="910375" rtl="0" eaLnBrk="1" fontAlgn="auto" latinLnBrk="0" hangingPunct="1">
                        <a:lnSpc>
                          <a:spcPct val="100000"/>
                        </a:lnSpc>
                        <a:spcBef>
                          <a:spcPts val="400"/>
                        </a:spcBef>
                        <a:spcAft>
                          <a:spcPts val="400"/>
                        </a:spcAft>
                        <a:buClrTx/>
                        <a:buSzTx/>
                        <a:buFont typeface="Wingdings" panose="05000000000000000000" pitchFamily="2" charset="2"/>
                        <a:buNone/>
                        <a:tabLst/>
                        <a:defRPr/>
                      </a:pPr>
                      <a:endParaRPr lang="en-US" sz="1100" baseline="0" dirty="0" smtClean="0">
                        <a:solidFill>
                          <a:srgbClr val="7F7F7F"/>
                        </a:solidFill>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4931">
                <a:tc gridSpan="2">
                  <a:txBody>
                    <a:bodyPr/>
                    <a:lstStyle/>
                    <a:p>
                      <a:pPr marL="0" lvl="0" indent="0" algn="ctr">
                        <a:buFont typeface="Wingdings" panose="05000000000000000000" pitchFamily="2" charset="2"/>
                        <a:buNone/>
                      </a:pPr>
                      <a:r>
                        <a:rPr lang="en-US" sz="1400" b="0" i="1" dirty="0" smtClean="0">
                          <a:solidFill>
                            <a:srgbClr val="689C9A"/>
                          </a:solidFill>
                          <a:latin typeface="Cambria"/>
                          <a:cs typeface="Cambria"/>
                        </a:rPr>
                        <a:t>Opportunities</a:t>
                      </a:r>
                      <a:r>
                        <a:rPr lang="en-US" sz="1400" b="0" i="1" baseline="0" dirty="0" smtClean="0">
                          <a:solidFill>
                            <a:srgbClr val="689C9A"/>
                          </a:solidFill>
                          <a:latin typeface="Cambria"/>
                          <a:cs typeface="Cambria"/>
                        </a:rPr>
                        <a:t> for optimization</a:t>
                      </a:r>
                      <a:endParaRPr lang="en-US" sz="1400" b="0" i="1" dirty="0" smtClean="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r>
              <a:tr h="622837">
                <a:tc gridSpan="2">
                  <a:txBody>
                    <a:bodyPr/>
                    <a:lstStyle/>
                    <a:p>
                      <a:pPr marL="171450" lvl="0" indent="-171450">
                        <a:spcBef>
                          <a:spcPts val="200"/>
                        </a:spcBef>
                        <a:spcAft>
                          <a:spcPts val="200"/>
                        </a:spcAft>
                        <a:buFont typeface="Arial"/>
                        <a:buChar char="•"/>
                      </a:pPr>
                      <a:r>
                        <a:rPr lang="en-US" sz="1100" dirty="0" smtClean="0">
                          <a:solidFill>
                            <a:srgbClr val="7F7F7F"/>
                          </a:solidFill>
                        </a:rPr>
                        <a:t>Consider</a:t>
                      </a:r>
                      <a:r>
                        <a:rPr lang="en-US" sz="1100" baseline="0" dirty="0" smtClean="0">
                          <a:solidFill>
                            <a:srgbClr val="7F7F7F"/>
                          </a:solidFill>
                        </a:rPr>
                        <a:t> providing different types of metaphors (not just highway related) to keep listeners engaged in spot.</a:t>
                      </a:r>
                    </a:p>
                    <a:p>
                      <a:pPr marL="171450" lvl="0" indent="-171450">
                        <a:spcBef>
                          <a:spcPts val="200"/>
                        </a:spcBef>
                        <a:spcAft>
                          <a:spcPts val="200"/>
                        </a:spcAft>
                        <a:buFont typeface="Arial"/>
                        <a:buChar char="•"/>
                      </a:pPr>
                      <a:r>
                        <a:rPr lang="en-US" sz="1100" baseline="0" dirty="0" smtClean="0">
                          <a:solidFill>
                            <a:srgbClr val="7F7F7F"/>
                          </a:solidFill>
                        </a:rPr>
                        <a:t>Consider the number of metaphors in the story to maintain attention span and engagement. </a:t>
                      </a:r>
                    </a:p>
                    <a:p>
                      <a:pPr marL="171450" lvl="0" indent="-171450">
                        <a:spcBef>
                          <a:spcPts val="200"/>
                        </a:spcBef>
                        <a:spcAft>
                          <a:spcPts val="200"/>
                        </a:spcAft>
                        <a:buFont typeface="Arial"/>
                        <a:buChar char="•"/>
                      </a:pPr>
                      <a:r>
                        <a:rPr lang="en-US" sz="1100" baseline="0" dirty="0" smtClean="0">
                          <a:solidFill>
                            <a:srgbClr val="7F7F7F"/>
                          </a:solidFill>
                        </a:rPr>
                        <a:t>Inject more energy into the spot, while maintaining the serious tone. </a:t>
                      </a:r>
                    </a:p>
                    <a:p>
                      <a:pPr marL="171450" lvl="0" indent="-171450">
                        <a:spcBef>
                          <a:spcPts val="200"/>
                        </a:spcBef>
                        <a:spcAft>
                          <a:spcPts val="200"/>
                        </a:spcAft>
                        <a:buFont typeface="Arial"/>
                        <a:buChar char="•"/>
                      </a:pPr>
                      <a:r>
                        <a:rPr lang="en-US" sz="1050" kern="1200" baseline="0" dirty="0" smtClean="0">
                          <a:solidFill>
                            <a:srgbClr val="7F7F7F"/>
                          </a:solidFill>
                          <a:effectLst/>
                          <a:latin typeface="+mn-lt"/>
                          <a:ea typeface="+mn-ea"/>
                          <a:cs typeface="+mn-cs"/>
                        </a:rPr>
                        <a:t>Make tagline and stats more pronounced to maximize impact and create stronger call to action.</a:t>
                      </a:r>
                      <a:endParaRPr lang="en-US" sz="1050" kern="1200" dirty="0" smtClean="0">
                        <a:solidFill>
                          <a:srgbClr val="7F7F7F"/>
                        </a:solidFill>
                        <a:effectLst/>
                        <a:latin typeface="+mn-lt"/>
                        <a:ea typeface="+mn-ea"/>
                        <a:cs typeface="+mn-cs"/>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bl>
          </a:graphicData>
        </a:graphic>
      </p:graphicFrame>
      <p:pic>
        <p:nvPicPr>
          <p:cNvPr id="14" name="Picture 13" descr="Radio" title="Icon"/>
          <p:cNvPicPr>
            <a:picLocks noChangeAspect="1"/>
          </p:cNvPicPr>
          <p:nvPr/>
        </p:nvPicPr>
        <p:blipFill>
          <a:blip r:embed="rId2">
            <a:lum bright="70000" contrast="-70000"/>
          </a:blip>
          <a:stretch>
            <a:fillRect/>
          </a:stretch>
        </p:blipFill>
        <p:spPr>
          <a:xfrm>
            <a:off x="7467600" y="254000"/>
            <a:ext cx="609600" cy="584200"/>
          </a:xfrm>
          <a:prstGeom prst="rect">
            <a:avLst/>
          </a:prstGeom>
        </p:spPr>
      </p:pic>
      <p:sp>
        <p:nvSpPr>
          <p:cNvPr id="15" name="Rounded Rectangle 14"/>
          <p:cNvSpPr/>
          <p:nvPr/>
        </p:nvSpPr>
        <p:spPr bwMode="auto">
          <a:xfrm>
            <a:off x="76200" y="1676400"/>
            <a:ext cx="2209800" cy="2209800"/>
          </a:xfrm>
          <a:prstGeom prst="roundRect">
            <a:avLst/>
          </a:prstGeom>
          <a:no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algn="l"/>
            <a:r>
              <a:rPr lang="en-US" b="0" i="1" dirty="0">
                <a:solidFill>
                  <a:srgbClr val="689C9A"/>
                </a:solidFill>
                <a:latin typeface="Cambria"/>
                <a:cs typeface="Cambria"/>
              </a:rPr>
              <a:t>The radio spot was appealing and </a:t>
            </a:r>
            <a:r>
              <a:rPr lang="en-US" b="0" i="1" dirty="0" smtClean="0">
                <a:solidFill>
                  <a:srgbClr val="689C9A"/>
                </a:solidFill>
                <a:latin typeface="Cambria"/>
                <a:cs typeface="Cambria"/>
              </a:rPr>
              <a:t>motivating. </a:t>
            </a:r>
            <a:r>
              <a:rPr lang="en-US" b="0" i="1" dirty="0">
                <a:solidFill>
                  <a:srgbClr val="689C9A"/>
                </a:solidFill>
                <a:latin typeface="Cambria"/>
                <a:cs typeface="Cambria"/>
              </a:rPr>
              <a:t>The use of metaphors </a:t>
            </a:r>
            <a:r>
              <a:rPr lang="en-US" b="0" i="1" dirty="0" smtClean="0">
                <a:solidFill>
                  <a:srgbClr val="689C9A"/>
                </a:solidFill>
                <a:latin typeface="Cambria"/>
                <a:cs typeface="Cambria"/>
              </a:rPr>
              <a:t>and </a:t>
            </a:r>
            <a:r>
              <a:rPr lang="en-US" b="0" i="1" dirty="0">
                <a:solidFill>
                  <a:srgbClr val="689C9A"/>
                </a:solidFill>
                <a:latin typeface="Cambria"/>
                <a:cs typeface="Cambria"/>
              </a:rPr>
              <a:t>signs </a:t>
            </a:r>
            <a:r>
              <a:rPr lang="en-US" b="0" i="1" dirty="0" smtClean="0">
                <a:solidFill>
                  <a:srgbClr val="689C9A"/>
                </a:solidFill>
                <a:latin typeface="Cambria"/>
                <a:cs typeface="Cambria"/>
              </a:rPr>
              <a:t>led parents to question </a:t>
            </a:r>
            <a:r>
              <a:rPr lang="en-US" b="0" i="1" dirty="0">
                <a:solidFill>
                  <a:srgbClr val="689C9A"/>
                </a:solidFill>
                <a:latin typeface="Cambria"/>
                <a:cs typeface="Cambria"/>
              </a:rPr>
              <a:t>their assumptions around car seat safety, </a:t>
            </a:r>
            <a:r>
              <a:rPr lang="en-US" b="0" i="1" dirty="0" smtClean="0">
                <a:solidFill>
                  <a:srgbClr val="689C9A"/>
                </a:solidFill>
                <a:latin typeface="Cambria"/>
                <a:cs typeface="Cambria"/>
              </a:rPr>
              <a:t>and made them reflect</a:t>
            </a:r>
            <a:r>
              <a:rPr lang="en-US" b="0" i="1" dirty="0">
                <a:solidFill>
                  <a:srgbClr val="689C9A"/>
                </a:solidFill>
                <a:latin typeface="Cambria"/>
                <a:cs typeface="Cambria"/>
              </a:rPr>
              <a:t>, rethink and question current behavior.  </a:t>
            </a:r>
          </a:p>
        </p:txBody>
      </p:sp>
      <p:sp>
        <p:nvSpPr>
          <p:cNvPr id="11"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cxnSp>
        <p:nvCxnSpPr>
          <p:cNvPr id="16" name="Straight Connector 15"/>
          <p:cNvCxnSpPr/>
          <p:nvPr/>
        </p:nvCxnSpPr>
        <p:spPr bwMode="auto">
          <a:xfrm>
            <a:off x="2590800" y="16764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grpSp>
        <p:nvGrpSpPr>
          <p:cNvPr id="12" name="Group 11"/>
          <p:cNvGrpSpPr/>
          <p:nvPr/>
        </p:nvGrpSpPr>
        <p:grpSpPr>
          <a:xfrm>
            <a:off x="7833360" y="182880"/>
            <a:ext cx="1463040" cy="731520"/>
            <a:chOff x="7262446" y="335280"/>
            <a:chExt cx="1463040" cy="731520"/>
          </a:xfrm>
        </p:grpSpPr>
        <p:sp>
          <p:nvSpPr>
            <p:cNvPr id="13" name="TextBox 12"/>
            <p:cNvSpPr txBox="1"/>
            <p:nvPr/>
          </p:nvSpPr>
          <p:spPr>
            <a:xfrm>
              <a:off x="7620000" y="335280"/>
              <a:ext cx="731520" cy="731520"/>
            </a:xfrm>
            <a:prstGeom prst="ellipse">
              <a:avLst/>
            </a:prstGeom>
            <a:solidFill>
              <a:srgbClr val="6F664C"/>
            </a:solidFill>
            <a:effectLst/>
          </p:spPr>
          <p:txBody>
            <a:bodyPr wrap="square" rtlCol="0" anchor="ctr">
              <a:spAutoFit/>
            </a:bodyPr>
            <a:lstStyle/>
            <a:p>
              <a:endParaRPr lang="en-US" sz="4800" b="0" dirty="0">
                <a:solidFill>
                  <a:srgbClr val="FFFFFF"/>
                </a:solidFill>
              </a:endParaRPr>
            </a:p>
          </p:txBody>
        </p:sp>
        <p:sp>
          <p:nvSpPr>
            <p:cNvPr id="17" name="Rectangle 16"/>
            <p:cNvSpPr/>
            <p:nvPr/>
          </p:nvSpPr>
          <p:spPr>
            <a:xfrm>
              <a:off x="7262446" y="422255"/>
              <a:ext cx="1463040" cy="523220"/>
            </a:xfrm>
            <a:prstGeom prst="rect">
              <a:avLst/>
            </a:prstGeom>
          </p:spPr>
          <p:txBody>
            <a:bodyPr wrap="square" anchor="ctr">
              <a:spAutoFit/>
            </a:bodyPr>
            <a:lstStyle/>
            <a:p>
              <a:r>
                <a:rPr lang="en-US" sz="1400" b="0" i="1" dirty="0">
                  <a:solidFill>
                    <a:schemeClr val="bg1"/>
                  </a:solidFill>
                  <a:latin typeface="Cambria"/>
                  <a:cs typeface="Cambria"/>
                </a:rPr>
                <a:t>Your </a:t>
              </a:r>
            </a:p>
            <a:p>
              <a:r>
                <a:rPr lang="en-US" sz="1400" b="0" i="1" dirty="0">
                  <a:solidFill>
                    <a:schemeClr val="bg1"/>
                  </a:solidFill>
                  <a:latin typeface="Cambria"/>
                  <a:cs typeface="Cambria"/>
                </a:rPr>
                <a:t>Exit</a:t>
              </a:r>
            </a:p>
          </p:txBody>
        </p:sp>
      </p:grpSp>
    </p:spTree>
    <p:extLst>
      <p:ext uri="{BB962C8B-B14F-4D97-AF65-F5344CB8AC3E}">
        <p14:creationId xmlns:p14="http://schemas.microsoft.com/office/powerpoint/2010/main" val="2888670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Reactions to Print</a:t>
            </a:r>
            <a:endParaRPr lang="en-US" sz="3200" dirty="0"/>
          </a:p>
        </p:txBody>
      </p:sp>
      <p:sp>
        <p:nvSpPr>
          <p:cNvPr id="7" name="Rectangle 6"/>
          <p:cNvSpPr/>
          <p:nvPr/>
        </p:nvSpPr>
        <p:spPr>
          <a:xfrm>
            <a:off x="7833360" y="316021"/>
            <a:ext cx="1463040" cy="430887"/>
          </a:xfrm>
          <a:prstGeom prst="rect">
            <a:avLst/>
          </a:prstGeom>
        </p:spPr>
        <p:txBody>
          <a:bodyPr wrap="square" anchor="ctr">
            <a:spAutoFit/>
          </a:bodyPr>
          <a:lstStyle/>
          <a:p>
            <a:r>
              <a:rPr lang="en-US" sz="1100" b="0" dirty="0" smtClean="0">
                <a:solidFill>
                  <a:schemeClr val="bg1"/>
                </a:solidFill>
              </a:rPr>
              <a:t>Future</a:t>
            </a:r>
          </a:p>
          <a:p>
            <a:endParaRPr lang="en-US" sz="1100" b="0" dirty="0" smtClean="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431626515"/>
              </p:ext>
            </p:extLst>
          </p:nvPr>
        </p:nvGraphicFramePr>
        <p:xfrm>
          <a:off x="2743200" y="1981200"/>
          <a:ext cx="6248402" cy="4470400"/>
        </p:xfrm>
        <a:graphic>
          <a:graphicData uri="http://schemas.openxmlformats.org/drawingml/2006/table">
            <a:tbl>
              <a:tblPr firstRow="1" bandRow="1">
                <a:tableStyleId>{5C22544A-7EE6-4342-B048-85BDC9FD1C3A}</a:tableStyleId>
              </a:tblPr>
              <a:tblGrid>
                <a:gridCol w="2109850"/>
                <a:gridCol w="2161210"/>
                <a:gridCol w="1977342"/>
              </a:tblGrid>
              <a:tr h="125805">
                <a:tc gridSpan="3">
                  <a:txBody>
                    <a:bodyPr/>
                    <a:lstStyle/>
                    <a:p>
                      <a:pPr marL="0" indent="0" algn="ctr">
                        <a:buFont typeface="Arial"/>
                        <a:buNone/>
                      </a:pPr>
                      <a:r>
                        <a:rPr lang="en-US" sz="1400" b="0" i="1" baseline="0" dirty="0" smtClean="0">
                          <a:solidFill>
                            <a:srgbClr val="689C9A"/>
                          </a:solidFill>
                          <a:latin typeface="Cambria"/>
                          <a:cs typeface="Cambria"/>
                        </a:rPr>
                        <a:t>Reactions by Execution</a:t>
                      </a:r>
                    </a:p>
                  </a:txBody>
                  <a:tcPr>
                    <a:lnL w="9525" cap="flat" cmpd="sng" algn="ctr">
                      <a:noFill/>
                      <a:prstDash val="dash"/>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indent="-171450">
                        <a:buFont typeface="Wingdings" charset="2"/>
                        <a:buChar char="§"/>
                      </a:pPr>
                      <a:endParaRPr lang="en-US" sz="1000" dirty="0" smtClean="0">
                        <a:solidFill>
                          <a:srgbClr val="7F7F7F"/>
                        </a:solidFill>
                      </a:endParaRPr>
                    </a:p>
                  </a:txBody>
                  <a:tcPr>
                    <a:lnL w="6350" cap="flat" cmpd="sng" algn="ctr">
                      <a:solidFill>
                        <a:srgbClr val="FFFFFF">
                          <a:lumMod val="75000"/>
                        </a:srgbClr>
                      </a:solidFill>
                      <a:prstDash val="solid"/>
                      <a:round/>
                      <a:headEnd type="none" w="med" len="med"/>
                      <a:tailEnd type="none" w="med" len="med"/>
                    </a:lnL>
                    <a:lnR w="6350" cap="flat" cmpd="sng" algn="ctr">
                      <a:solidFill>
                        <a:srgbClr val="FFFFFF">
                          <a:lumMod val="75000"/>
                        </a:srgbClr>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marL="171450" marR="0" lvl="0" indent="-171450" algn="l" defTabSz="910375" rtl="0" eaLnBrk="1" fontAlgn="auto" latinLnBrk="0" hangingPunct="1">
                        <a:lnSpc>
                          <a:spcPct val="100000"/>
                        </a:lnSpc>
                        <a:spcBef>
                          <a:spcPts val="0"/>
                        </a:spcBef>
                        <a:spcAft>
                          <a:spcPts val="0"/>
                        </a:spcAft>
                        <a:buClrTx/>
                        <a:buSzTx/>
                        <a:buFont typeface="Arial"/>
                        <a:buChar char="•"/>
                        <a:tabLst/>
                        <a:defRPr/>
                      </a:pPr>
                      <a:endParaRPr lang="en-US" sz="1000" baseline="0" dirty="0" smtClean="0">
                        <a:solidFill>
                          <a:srgbClr val="FF0000"/>
                        </a:solidFill>
                      </a:endParaRPr>
                    </a:p>
                  </a:txBody>
                  <a:tcPr>
                    <a:lnL w="6350" cap="flat" cmpd="sng" algn="ctr">
                      <a:solidFill>
                        <a:srgbClr val="FFFFFF">
                          <a:lumMod val="75000"/>
                        </a:srgbClr>
                      </a:solidFill>
                      <a:prstDash val="solid"/>
                      <a:round/>
                      <a:headEnd type="none" w="med" len="med"/>
                      <a:tailEnd type="none" w="med" len="med"/>
                    </a:lnL>
                    <a:lnR w="9525" cap="flat" cmpd="sng" algn="ctr">
                      <a:noFill/>
                      <a:prstDash val="dash"/>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1569720">
                <a:tc>
                  <a:txBody>
                    <a:bodyPr/>
                    <a:lstStyle/>
                    <a:p>
                      <a:pPr marL="171450" indent="-171450">
                        <a:spcBef>
                          <a:spcPts val="400"/>
                        </a:spcBef>
                        <a:spcAft>
                          <a:spcPts val="400"/>
                        </a:spcAft>
                        <a:buFont typeface="Wingdings" charset="2"/>
                        <a:buChar char="§"/>
                      </a:pPr>
                      <a:r>
                        <a:rPr lang="en-US" sz="1100" b="0" i="0" dirty="0" smtClean="0">
                          <a:solidFill>
                            <a:srgbClr val="7F7F7F"/>
                          </a:solidFill>
                        </a:rPr>
                        <a:t>Straight forward</a:t>
                      </a:r>
                      <a:r>
                        <a:rPr lang="en-US" sz="1100" b="0" i="0" baseline="0" dirty="0" smtClean="0">
                          <a:solidFill>
                            <a:srgbClr val="7F7F7F"/>
                          </a:solidFill>
                        </a:rPr>
                        <a:t> </a:t>
                      </a:r>
                      <a:r>
                        <a:rPr lang="en-US" sz="1100" b="0" i="0" dirty="0" smtClean="0">
                          <a:solidFill>
                            <a:srgbClr val="7F7F7F"/>
                          </a:solidFill>
                        </a:rPr>
                        <a:t>play on words; easier to read than in other print executions.</a:t>
                      </a:r>
                    </a:p>
                    <a:p>
                      <a:pPr marL="171450" marR="0" indent="-171450" algn="l" defTabSz="910375" rtl="0" eaLnBrk="1" fontAlgn="auto" latinLnBrk="0" hangingPunct="1">
                        <a:lnSpc>
                          <a:spcPct val="100000"/>
                        </a:lnSpc>
                        <a:spcBef>
                          <a:spcPts val="400"/>
                        </a:spcBef>
                        <a:spcAft>
                          <a:spcPts val="400"/>
                        </a:spcAft>
                        <a:buClrTx/>
                        <a:buSzTx/>
                        <a:buFont typeface="Wingdings" charset="2"/>
                        <a:buChar char="§"/>
                        <a:tabLst/>
                        <a:defRPr/>
                      </a:pPr>
                      <a:r>
                        <a:rPr lang="en-US" sz="1100" b="0" i="0" baseline="0" dirty="0" smtClean="0">
                          <a:solidFill>
                            <a:srgbClr val="7F7F7F"/>
                          </a:solidFill>
                        </a:rPr>
                        <a:t>Suggestive tone (e.g. ‘please exit’) appealing.</a:t>
                      </a:r>
                      <a:endParaRPr lang="en-US" sz="1100" b="0" i="0" dirty="0" smtClean="0">
                        <a:solidFill>
                          <a:srgbClr val="7F7F7F"/>
                        </a:solidFill>
                      </a:endParaRPr>
                    </a:p>
                  </a:txBody>
                  <a:tcPr>
                    <a:lnL w="9525" cap="flat" cmpd="sng" algn="ctr">
                      <a:noFill/>
                      <a:prstDash val="dash"/>
                      <a:round/>
                      <a:headEnd type="none" w="med" len="med"/>
                      <a:tailEnd type="none" w="med" len="med"/>
                    </a:lnL>
                    <a:lnR w="6350" cap="flat" cmpd="sng" algn="ctr">
                      <a:noFill/>
                      <a:prstDash val="solid"/>
                      <a:round/>
                      <a:headEnd type="none" w="med" len="med"/>
                      <a:tailEnd type="none" w="med" len="med"/>
                    </a:lnR>
                    <a:lnT w="3175"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a:spcBef>
                          <a:spcPts val="400"/>
                        </a:spcBef>
                        <a:spcAft>
                          <a:spcPts val="400"/>
                        </a:spcAft>
                        <a:buFont typeface="Wingdings" charset="2"/>
                        <a:buChar char="§"/>
                      </a:pPr>
                      <a:r>
                        <a:rPr lang="en-US" sz="1100" b="0" i="0" dirty="0" smtClean="0">
                          <a:solidFill>
                            <a:srgbClr val="7F7F7F"/>
                          </a:solidFill>
                        </a:rPr>
                        <a:t>Perceived</a:t>
                      </a:r>
                      <a:r>
                        <a:rPr lang="en-US" sz="1100" b="0" i="0" baseline="0" dirty="0" smtClean="0">
                          <a:solidFill>
                            <a:srgbClr val="7F7F7F"/>
                          </a:solidFill>
                        </a:rPr>
                        <a:t> to be very forceful, threatening, compared to being pulled over by the police.</a:t>
                      </a:r>
                      <a:endParaRPr lang="en-US" sz="1100" b="0" i="0" dirty="0" smtClean="0">
                        <a:solidFill>
                          <a:srgbClr val="7F7F7F"/>
                        </a:solidFill>
                      </a:endParaRPr>
                    </a:p>
                    <a:p>
                      <a:pPr marL="171450" indent="-171450">
                        <a:spcBef>
                          <a:spcPts val="400"/>
                        </a:spcBef>
                        <a:spcAft>
                          <a:spcPts val="400"/>
                        </a:spcAft>
                        <a:buFont typeface="Wingdings" charset="2"/>
                        <a:buChar char="§"/>
                      </a:pPr>
                      <a:r>
                        <a:rPr lang="en-US" sz="1100" b="0" i="0" dirty="0" smtClean="0">
                          <a:solidFill>
                            <a:srgbClr val="7F7F7F"/>
                          </a:solidFill>
                        </a:rPr>
                        <a:t>Sarcasm</a:t>
                      </a:r>
                      <a:r>
                        <a:rPr lang="en-US" sz="1100" b="0" i="0" baseline="0" dirty="0" smtClean="0">
                          <a:solidFill>
                            <a:srgbClr val="7F7F7F"/>
                          </a:solidFill>
                        </a:rPr>
                        <a:t> and h</a:t>
                      </a:r>
                      <a:r>
                        <a:rPr lang="en-US" sz="1100" b="0" i="0" dirty="0" smtClean="0">
                          <a:solidFill>
                            <a:srgbClr val="7F7F7F"/>
                          </a:solidFill>
                        </a:rPr>
                        <a:t>umor not</a:t>
                      </a:r>
                      <a:r>
                        <a:rPr lang="en-US" sz="1100" b="0" i="0" baseline="0" dirty="0" smtClean="0">
                          <a:solidFill>
                            <a:srgbClr val="7F7F7F"/>
                          </a:solidFill>
                        </a:rPr>
                        <a:t> appealing or appropriate for the topic.</a:t>
                      </a:r>
                    </a:p>
                    <a:p>
                      <a:pPr marL="171450" indent="-171450">
                        <a:buFont typeface="Wingdings" charset="2"/>
                        <a:buChar char="§"/>
                      </a:pPr>
                      <a:endParaRPr lang="en-US" sz="1100" b="0" i="0" dirty="0" smtClean="0">
                        <a:solidFill>
                          <a:srgbClr val="7F7F7F"/>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algn="l" defTabSz="910375" rtl="0" eaLnBrk="1" fontAlgn="auto" latinLnBrk="0" hangingPunct="1">
                        <a:lnSpc>
                          <a:spcPct val="100000"/>
                        </a:lnSpc>
                        <a:spcBef>
                          <a:spcPts val="400"/>
                        </a:spcBef>
                        <a:spcAft>
                          <a:spcPts val="400"/>
                        </a:spcAft>
                        <a:buClrTx/>
                        <a:buSzTx/>
                        <a:buFont typeface="Arial"/>
                        <a:buChar char="•"/>
                        <a:tabLst/>
                        <a:defRPr/>
                      </a:pPr>
                      <a:r>
                        <a:rPr lang="en-US" sz="1100" b="0" i="0" baseline="0" dirty="0" smtClean="0">
                          <a:solidFill>
                            <a:srgbClr val="7F7F7F"/>
                          </a:solidFill>
                        </a:rPr>
                        <a:t>Phrase is awkward – raised concerns around grammar.</a:t>
                      </a:r>
                    </a:p>
                    <a:p>
                      <a:pPr marL="171450" marR="0" lvl="0" indent="-171450" algn="l" defTabSz="910375" rtl="0" eaLnBrk="1" fontAlgn="auto" latinLnBrk="0" hangingPunct="1">
                        <a:lnSpc>
                          <a:spcPct val="100000"/>
                        </a:lnSpc>
                        <a:spcBef>
                          <a:spcPts val="400"/>
                        </a:spcBef>
                        <a:spcAft>
                          <a:spcPts val="400"/>
                        </a:spcAft>
                        <a:buClrTx/>
                        <a:buSzTx/>
                        <a:buFont typeface="Arial"/>
                        <a:buChar char="•"/>
                        <a:tabLst/>
                        <a:defRPr/>
                      </a:pPr>
                      <a:r>
                        <a:rPr lang="en-US" sz="1100" b="0" i="0" baseline="0" dirty="0" smtClean="0">
                          <a:solidFill>
                            <a:srgbClr val="7F7F7F"/>
                          </a:solidFill>
                        </a:rPr>
                        <a:t>Tone perceived as goofy, but forceful and compared to being pulled over by the police.</a:t>
                      </a:r>
                    </a:p>
                  </a:txBody>
                  <a:tcPr>
                    <a:lnL w="6350" cap="flat" cmpd="sng" algn="ctr">
                      <a:noFill/>
                      <a:prstDash val="solid"/>
                      <a:round/>
                      <a:headEnd type="none" w="med" len="med"/>
                      <a:tailEnd type="none" w="med" len="med"/>
                    </a:lnL>
                    <a:lnR w="9525" cap="flat" cmpd="sng" algn="ctr">
                      <a:noFill/>
                      <a:prstDash val="dash"/>
                      <a:round/>
                      <a:headEnd type="none" w="med" len="med"/>
                      <a:tailEnd type="none" w="med" len="med"/>
                    </a:lnR>
                    <a:lnT w="3175"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r>
              <a:tr h="238760">
                <a:tc gridSpan="3">
                  <a:txBody>
                    <a:bodyPr/>
                    <a:lstStyle/>
                    <a:p>
                      <a:pPr marL="0" indent="0" algn="ctr">
                        <a:buFont typeface="Arial"/>
                        <a:buNone/>
                      </a:pPr>
                      <a:r>
                        <a:rPr lang="en-US" sz="1400" b="0" i="1" kern="1200" baseline="0" dirty="0" smtClean="0">
                          <a:solidFill>
                            <a:srgbClr val="689C9A"/>
                          </a:solidFill>
                          <a:effectLst/>
                          <a:latin typeface="Cambria"/>
                          <a:ea typeface="+mn-ea"/>
                          <a:cs typeface="Cambria"/>
                        </a:rPr>
                        <a:t>Reactions Overall</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3175"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r>
              <a:tr h="848360">
                <a:tc gridSpan="3">
                  <a:txBody>
                    <a:bodyPr/>
                    <a:lstStyle/>
                    <a:p>
                      <a:pPr marL="171450" indent="-171450" algn="l">
                        <a:buFont typeface="Arial"/>
                        <a:buChar char="•"/>
                      </a:pPr>
                      <a:r>
                        <a:rPr lang="en-US" sz="1100" baseline="0" dirty="0" smtClean="0">
                          <a:solidFill>
                            <a:srgbClr val="7F7F7F"/>
                          </a:solidFill>
                        </a:rPr>
                        <a:t>Statistics noticed by many, reinforces credibility.</a:t>
                      </a:r>
                    </a:p>
                    <a:p>
                      <a:pPr marL="171450" indent="-171450" algn="l">
                        <a:spcBef>
                          <a:spcPts val="200"/>
                        </a:spcBef>
                        <a:spcAft>
                          <a:spcPts val="200"/>
                        </a:spcAft>
                        <a:buFont typeface="Wingdings" charset="2"/>
                        <a:buChar char="§"/>
                      </a:pPr>
                      <a:r>
                        <a:rPr lang="en-US" sz="1100" kern="1200" baseline="0" dirty="0" smtClean="0">
                          <a:solidFill>
                            <a:srgbClr val="7F7F7F"/>
                          </a:solidFill>
                          <a:effectLst/>
                          <a:latin typeface="+mn-lt"/>
                          <a:ea typeface="+mn-ea"/>
                          <a:cs typeface="+mn-cs"/>
                        </a:rPr>
                        <a:t>Tagline strong and powerful, but not pronounced enough in the ads.</a:t>
                      </a:r>
                    </a:p>
                    <a:p>
                      <a:pPr marL="171450" marR="0" indent="-171450" algn="l" defTabSz="910375" rtl="0" eaLnBrk="1" fontAlgn="auto" latinLnBrk="0" hangingPunct="1">
                        <a:lnSpc>
                          <a:spcPct val="100000"/>
                        </a:lnSpc>
                        <a:spcBef>
                          <a:spcPts val="200"/>
                        </a:spcBef>
                        <a:spcAft>
                          <a:spcPts val="200"/>
                        </a:spcAft>
                        <a:buClrTx/>
                        <a:buSzTx/>
                        <a:buFont typeface="Wingdings" charset="2"/>
                        <a:buChar char="§"/>
                        <a:tabLst/>
                        <a:defRPr/>
                      </a:pPr>
                      <a:r>
                        <a:rPr lang="en-US" sz="1100" baseline="0" dirty="0" smtClean="0">
                          <a:solidFill>
                            <a:srgbClr val="7F7F7F"/>
                          </a:solidFill>
                        </a:rPr>
                        <a:t>Some were confused by signs – perceived to be actual signs on the highway.</a:t>
                      </a:r>
                    </a:p>
                    <a:p>
                      <a:pPr marL="171450" marR="0" indent="-171450" algn="l" defTabSz="910375" rtl="0" eaLnBrk="1" fontAlgn="auto" latinLnBrk="0" hangingPunct="1">
                        <a:lnSpc>
                          <a:spcPct val="100000"/>
                        </a:lnSpc>
                        <a:spcBef>
                          <a:spcPts val="200"/>
                        </a:spcBef>
                        <a:spcAft>
                          <a:spcPts val="200"/>
                        </a:spcAft>
                        <a:buClrTx/>
                        <a:buSzTx/>
                        <a:buFont typeface="Wingdings" charset="2"/>
                        <a:buChar char="§"/>
                        <a:tabLst/>
                        <a:defRPr/>
                      </a:pPr>
                      <a:r>
                        <a:rPr lang="en-US" sz="1100" baseline="0" dirty="0" smtClean="0">
                          <a:solidFill>
                            <a:srgbClr val="7F7F7F"/>
                          </a:solidFill>
                        </a:rPr>
                        <a:t>Some mentioned URL, but was perceived as too small.</a:t>
                      </a:r>
                    </a:p>
                    <a:p>
                      <a:pPr marL="0" marR="0" indent="0" algn="l" defTabSz="910375" rtl="0" eaLnBrk="1" fontAlgn="auto" latinLnBrk="0" hangingPunct="1">
                        <a:lnSpc>
                          <a:spcPct val="100000"/>
                        </a:lnSpc>
                        <a:spcBef>
                          <a:spcPts val="200"/>
                        </a:spcBef>
                        <a:spcAft>
                          <a:spcPts val="200"/>
                        </a:spcAft>
                        <a:buClrTx/>
                        <a:buSzTx/>
                        <a:buFont typeface="Wingdings" charset="2"/>
                        <a:buNone/>
                        <a:tabLst/>
                        <a:defRPr/>
                      </a:pPr>
                      <a:endParaRPr lang="en-US" sz="1100" baseline="0" dirty="0" smtClean="0">
                        <a:solidFill>
                          <a:srgbClr val="800000"/>
                        </a:solidFill>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175" cap="flat" cmpd="sng" algn="ctr">
                      <a:solidFill>
                        <a:srgbClr val="BFBFBF"/>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194931">
                <a:tc gridSpan="3">
                  <a:txBody>
                    <a:bodyPr/>
                    <a:lstStyle/>
                    <a:p>
                      <a:pPr marL="0" lvl="0" indent="0" algn="ctr">
                        <a:buFont typeface="Wingdings" panose="05000000000000000000" pitchFamily="2" charset="2"/>
                        <a:buNone/>
                      </a:pPr>
                      <a:r>
                        <a:rPr lang="en-US" sz="1400" b="0" i="1" dirty="0" smtClean="0">
                          <a:solidFill>
                            <a:srgbClr val="689C9A"/>
                          </a:solidFill>
                          <a:latin typeface="Cambria"/>
                          <a:cs typeface="Cambria"/>
                        </a:rPr>
                        <a:t>Opportunities</a:t>
                      </a:r>
                      <a:r>
                        <a:rPr lang="en-US" sz="1400" b="0" i="1" baseline="0" dirty="0" smtClean="0">
                          <a:solidFill>
                            <a:srgbClr val="689C9A"/>
                          </a:solidFill>
                          <a:latin typeface="Cambria"/>
                          <a:cs typeface="Cambria"/>
                        </a:rPr>
                        <a:t> for optimization</a:t>
                      </a:r>
                      <a:endParaRPr lang="en-US" sz="1400" b="0" i="1" dirty="0" smtClean="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c hMerge="1">
                  <a:txBody>
                    <a:bodyPr/>
                    <a:lstStyle/>
                    <a:p>
                      <a:endParaRPr lang="en-US"/>
                    </a:p>
                  </a:txBody>
                  <a:tcPr/>
                </a:tc>
              </a:tr>
              <a:tr h="622837">
                <a:tc gridSpan="3">
                  <a:txBody>
                    <a:bodyPr/>
                    <a:lstStyle/>
                    <a:p>
                      <a:pPr marL="171450" lvl="0" indent="-171450">
                        <a:spcBef>
                          <a:spcPts val="200"/>
                        </a:spcBef>
                        <a:spcAft>
                          <a:spcPts val="200"/>
                        </a:spcAft>
                        <a:buFont typeface="Arial"/>
                        <a:buChar char="•"/>
                      </a:pPr>
                      <a:r>
                        <a:rPr lang="en-US" sz="1100" kern="1200" dirty="0" smtClean="0">
                          <a:solidFill>
                            <a:schemeClr val="bg1">
                              <a:lumMod val="50000"/>
                            </a:schemeClr>
                          </a:solidFill>
                          <a:effectLst/>
                          <a:latin typeface="+mn-lt"/>
                          <a:ea typeface="+mn-ea"/>
                          <a:cs typeface="+mn-cs"/>
                        </a:rPr>
                        <a:t>Use</a:t>
                      </a:r>
                      <a:r>
                        <a:rPr lang="en-US" sz="1100" kern="1200" baseline="0" dirty="0" smtClean="0">
                          <a:solidFill>
                            <a:schemeClr val="bg1">
                              <a:lumMod val="50000"/>
                            </a:schemeClr>
                          </a:solidFill>
                          <a:effectLst/>
                          <a:latin typeface="+mn-lt"/>
                          <a:ea typeface="+mn-ea"/>
                          <a:cs typeface="+mn-cs"/>
                        </a:rPr>
                        <a:t> a </a:t>
                      </a:r>
                      <a:r>
                        <a:rPr lang="en-US" sz="1100" kern="1200" dirty="0" smtClean="0">
                          <a:solidFill>
                            <a:schemeClr val="bg1">
                              <a:lumMod val="50000"/>
                            </a:schemeClr>
                          </a:solidFill>
                          <a:effectLst/>
                          <a:latin typeface="+mn-lt"/>
                          <a:ea typeface="+mn-ea"/>
                          <a:cs typeface="+mn-cs"/>
                        </a:rPr>
                        <a:t>more suggestive tone (e.g. ‘please exit’) rather than commanding tone (e.g.</a:t>
                      </a:r>
                      <a:r>
                        <a:rPr lang="en-US" sz="1100" kern="1200" baseline="0" dirty="0" smtClean="0">
                          <a:solidFill>
                            <a:schemeClr val="bg1">
                              <a:lumMod val="50000"/>
                            </a:schemeClr>
                          </a:solidFill>
                          <a:effectLst/>
                          <a:latin typeface="+mn-lt"/>
                          <a:ea typeface="+mn-ea"/>
                          <a:cs typeface="+mn-cs"/>
                        </a:rPr>
                        <a:t> ‘merge immediately’)</a:t>
                      </a:r>
                      <a:r>
                        <a:rPr lang="en-US" sz="1100" kern="1200" dirty="0" smtClean="0">
                          <a:solidFill>
                            <a:schemeClr val="bg1">
                              <a:lumMod val="50000"/>
                            </a:schemeClr>
                          </a:solidFill>
                          <a:effectLst/>
                          <a:latin typeface="+mn-lt"/>
                          <a:ea typeface="+mn-ea"/>
                          <a:cs typeface="+mn-cs"/>
                        </a:rPr>
                        <a:t> to</a:t>
                      </a:r>
                      <a:r>
                        <a:rPr lang="en-US" sz="1100" kern="1200" baseline="0" dirty="0" smtClean="0">
                          <a:solidFill>
                            <a:schemeClr val="bg1">
                              <a:lumMod val="50000"/>
                            </a:schemeClr>
                          </a:solidFill>
                          <a:effectLst/>
                          <a:latin typeface="+mn-lt"/>
                          <a:ea typeface="+mn-ea"/>
                          <a:cs typeface="+mn-cs"/>
                        </a:rPr>
                        <a:t> avoid associations with being pulled over by police.</a:t>
                      </a:r>
                    </a:p>
                    <a:p>
                      <a:pPr marL="171450" lvl="0" indent="-171450">
                        <a:spcBef>
                          <a:spcPts val="200"/>
                        </a:spcBef>
                        <a:spcAft>
                          <a:spcPts val="200"/>
                        </a:spcAft>
                        <a:buFont typeface="Arial"/>
                        <a:buChar char="•"/>
                      </a:pPr>
                      <a:r>
                        <a:rPr lang="en-US" sz="1100" kern="1200" baseline="0" dirty="0" smtClean="0">
                          <a:solidFill>
                            <a:schemeClr val="bg1">
                              <a:lumMod val="50000"/>
                            </a:schemeClr>
                          </a:solidFill>
                          <a:effectLst/>
                          <a:latin typeface="+mn-lt"/>
                          <a:ea typeface="+mn-ea"/>
                          <a:cs typeface="+mn-cs"/>
                        </a:rPr>
                        <a:t>Avoid using phrases or play on words that might be perceived as goofy or humorous.</a:t>
                      </a:r>
                    </a:p>
                    <a:p>
                      <a:pPr marL="171450" marR="0" lvl="0" indent="-171450" algn="l" defTabSz="910375" rtl="0" eaLnBrk="1" fontAlgn="auto" latinLnBrk="0" hangingPunct="1">
                        <a:lnSpc>
                          <a:spcPct val="100000"/>
                        </a:lnSpc>
                        <a:spcBef>
                          <a:spcPts val="200"/>
                        </a:spcBef>
                        <a:spcAft>
                          <a:spcPts val="200"/>
                        </a:spcAft>
                        <a:buClrTx/>
                        <a:buSzTx/>
                        <a:buFont typeface="Arial"/>
                        <a:buChar char="•"/>
                        <a:tabLst/>
                        <a:defRPr/>
                      </a:pPr>
                      <a:r>
                        <a:rPr lang="en-US" sz="1100" i="0" kern="1200" baseline="0" dirty="0" smtClean="0">
                          <a:solidFill>
                            <a:schemeClr val="bg1">
                              <a:lumMod val="50000"/>
                            </a:schemeClr>
                          </a:solidFill>
                          <a:effectLst/>
                          <a:latin typeface="+mn-lt"/>
                          <a:ea typeface="+mn-ea"/>
                          <a:cs typeface="+mn-cs"/>
                        </a:rPr>
                        <a:t>Make tagline and stats more pronounced to maximize impact and create stronger call to action.</a:t>
                      </a:r>
                      <a:endParaRPr lang="en-US" sz="1100" i="0" kern="1200" dirty="0" smtClean="0">
                        <a:solidFill>
                          <a:schemeClr val="bg1">
                            <a:lumMod val="50000"/>
                          </a:schemeClr>
                        </a:solidFill>
                        <a:effectLst/>
                        <a:latin typeface="+mn-lt"/>
                        <a:ea typeface="+mn-ea"/>
                        <a:cs typeface="+mn-cs"/>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20000"/>
                        <a:lumOff val="80000"/>
                      </a:schemeClr>
                    </a:solid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r>
            </a:tbl>
          </a:graphicData>
        </a:graphic>
      </p:graphicFrame>
      <p:pic>
        <p:nvPicPr>
          <p:cNvPr id="9" name="Picture 8" descr="Magazine" title="Icon"/>
          <p:cNvPicPr>
            <a:picLocks noChangeAspect="1"/>
          </p:cNvPicPr>
          <p:nvPr/>
        </p:nvPicPr>
        <p:blipFill>
          <a:blip r:embed="rId2">
            <a:lum bright="70000" contrast="-70000"/>
          </a:blip>
          <a:stretch>
            <a:fillRect/>
          </a:stretch>
        </p:blipFill>
        <p:spPr>
          <a:xfrm>
            <a:off x="7467600" y="228600"/>
            <a:ext cx="685800" cy="685800"/>
          </a:xfrm>
          <a:prstGeom prst="rect">
            <a:avLst/>
          </a:prstGeom>
        </p:spPr>
      </p:pic>
      <p:sp>
        <p:nvSpPr>
          <p:cNvPr id="11" name="Rounded Rectangle 10"/>
          <p:cNvSpPr/>
          <p:nvPr/>
        </p:nvSpPr>
        <p:spPr bwMode="auto">
          <a:xfrm>
            <a:off x="152400" y="1447800"/>
            <a:ext cx="2362200" cy="2209800"/>
          </a:xfrm>
          <a:prstGeom prst="roundRect">
            <a:avLst/>
          </a:prstGeom>
          <a:no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algn="l"/>
            <a:r>
              <a:rPr lang="en-US" b="0" i="1" dirty="0">
                <a:solidFill>
                  <a:srgbClr val="689C9A"/>
                </a:solidFill>
                <a:latin typeface="Cambria"/>
                <a:cs typeface="Cambria"/>
              </a:rPr>
              <a:t>Messaging in the print ads was clear; however, messaging in some of the ads was perceived as too silly and/or forceful and signage was difficult to read.  Additionally, the highway billboard imagery generated some confusion.</a:t>
            </a:r>
          </a:p>
        </p:txBody>
      </p:sp>
      <p:cxnSp>
        <p:nvCxnSpPr>
          <p:cNvPr id="10" name="Straight Connector 9"/>
          <p:cNvCxnSpPr/>
          <p:nvPr/>
        </p:nvCxnSpPr>
        <p:spPr bwMode="auto">
          <a:xfrm>
            <a:off x="2438400" y="15240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
        <p:nvSpPr>
          <p:cNvPr id="14"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pic>
        <p:nvPicPr>
          <p:cNvPr id="21" name="Picture 20" descr="Drivers who  haen't checked kid's car seats merge immediately on to That's Very Risky Ave." title="Highway sign"/>
          <p:cNvPicPr>
            <a:picLocks noChangeAspect="1"/>
          </p:cNvPicPr>
          <p:nvPr/>
        </p:nvPicPr>
        <p:blipFill rotWithShape="1">
          <a:blip r:embed="rId3"/>
          <a:srcRect l="35144" r="972" b="63356"/>
          <a:stretch/>
        </p:blipFill>
        <p:spPr>
          <a:xfrm>
            <a:off x="7168331" y="1219200"/>
            <a:ext cx="1823269" cy="680480"/>
          </a:xfrm>
          <a:prstGeom prst="rect">
            <a:avLst/>
          </a:prstGeom>
          <a:ln>
            <a:noFill/>
          </a:ln>
          <a:effectLst>
            <a:outerShdw blurRad="50800" dist="38100" dir="2700000" algn="tl" rotWithShape="0">
              <a:prstClr val="black">
                <a:alpha val="40000"/>
              </a:prstClr>
            </a:outerShdw>
          </a:effectLst>
        </p:spPr>
      </p:pic>
      <p:pic>
        <p:nvPicPr>
          <p:cNvPr id="22" name="Picture 21" descr="Haven't checked your kid's car seat? Please exit as Pushing Your Luck Blvd." title="Highway sign"/>
          <p:cNvPicPr>
            <a:picLocks noChangeAspect="1"/>
          </p:cNvPicPr>
          <p:nvPr/>
        </p:nvPicPr>
        <p:blipFill rotWithShape="1">
          <a:blip r:embed="rId4"/>
          <a:srcRect t="3738" r="51330" b="68138"/>
          <a:stretch/>
        </p:blipFill>
        <p:spPr>
          <a:xfrm>
            <a:off x="2895600" y="1219200"/>
            <a:ext cx="1828800" cy="683056"/>
          </a:xfrm>
          <a:prstGeom prst="rect">
            <a:avLst/>
          </a:prstGeom>
          <a:ln>
            <a:noFill/>
          </a:ln>
          <a:effectLst>
            <a:outerShdw blurRad="50800" dist="38100" dir="2700000" algn="tl" rotWithShape="0">
              <a:prstClr val="black">
                <a:alpha val="40000"/>
              </a:prstClr>
            </a:outerShdw>
          </a:effectLst>
        </p:spPr>
      </p:pic>
      <p:pic>
        <p:nvPicPr>
          <p:cNvPr id="23" name="Picture 22" descr="Parents who haven't checked kid's car seats will not be diverted to Take Your Chances Road." title="Highway sign"/>
          <p:cNvPicPr>
            <a:picLocks/>
          </p:cNvPicPr>
          <p:nvPr/>
        </p:nvPicPr>
        <p:blipFill rotWithShape="1">
          <a:blip r:embed="rId5"/>
          <a:srcRect l="30652" t="6955" r="9611" b="63853"/>
          <a:stretch/>
        </p:blipFill>
        <p:spPr>
          <a:xfrm>
            <a:off x="5029200" y="1219200"/>
            <a:ext cx="1828800" cy="685800"/>
          </a:xfrm>
          <a:prstGeom prst="rect">
            <a:avLst/>
          </a:prstGeom>
          <a:ln>
            <a:noFill/>
          </a:ln>
          <a:effectLst>
            <a:outerShdw blurRad="50800" dist="38100" dir="2700000" algn="tl" rotWithShape="0">
              <a:prstClr val="black">
                <a:alpha val="40000"/>
              </a:prstClr>
            </a:outerShdw>
          </a:effectLst>
        </p:spPr>
      </p:pic>
      <p:sp>
        <p:nvSpPr>
          <p:cNvPr id="24" name="TextBox 23"/>
          <p:cNvSpPr txBox="1"/>
          <p:nvPr/>
        </p:nvSpPr>
        <p:spPr>
          <a:xfrm>
            <a:off x="8190914" y="182880"/>
            <a:ext cx="731520" cy="731520"/>
          </a:xfrm>
          <a:prstGeom prst="ellipse">
            <a:avLst/>
          </a:prstGeom>
          <a:solidFill>
            <a:srgbClr val="6F664C"/>
          </a:solidFill>
          <a:effectLst/>
        </p:spPr>
        <p:txBody>
          <a:bodyPr wrap="square" rtlCol="0" anchor="ctr">
            <a:spAutoFit/>
          </a:bodyPr>
          <a:lstStyle/>
          <a:p>
            <a:endParaRPr lang="en-US" sz="4800" b="0" dirty="0">
              <a:solidFill>
                <a:srgbClr val="FFFFFF"/>
              </a:solidFill>
            </a:endParaRPr>
          </a:p>
        </p:txBody>
      </p:sp>
      <p:sp>
        <p:nvSpPr>
          <p:cNvPr id="25" name="Rectangle 24"/>
          <p:cNvSpPr/>
          <p:nvPr/>
        </p:nvSpPr>
        <p:spPr>
          <a:xfrm>
            <a:off x="7833360" y="269855"/>
            <a:ext cx="1463040" cy="523220"/>
          </a:xfrm>
          <a:prstGeom prst="rect">
            <a:avLst/>
          </a:prstGeom>
        </p:spPr>
        <p:txBody>
          <a:bodyPr wrap="square" anchor="ctr">
            <a:spAutoFit/>
          </a:bodyPr>
          <a:lstStyle/>
          <a:p>
            <a:r>
              <a:rPr lang="en-US" sz="1400" b="0" i="1" dirty="0">
                <a:solidFill>
                  <a:schemeClr val="bg1"/>
                </a:solidFill>
                <a:latin typeface="Cambria"/>
                <a:cs typeface="Cambria"/>
              </a:rPr>
              <a:t>Your </a:t>
            </a:r>
          </a:p>
          <a:p>
            <a:r>
              <a:rPr lang="en-US" sz="1400" b="0" i="1" dirty="0">
                <a:solidFill>
                  <a:schemeClr val="bg1"/>
                </a:solidFill>
                <a:latin typeface="Cambria"/>
                <a:cs typeface="Cambria"/>
              </a:rPr>
              <a:t>Exit</a:t>
            </a:r>
          </a:p>
        </p:txBody>
      </p:sp>
    </p:spTree>
    <p:extLst>
      <p:ext uri="{BB962C8B-B14F-4D97-AF65-F5344CB8AC3E}">
        <p14:creationId xmlns:p14="http://schemas.microsoft.com/office/powerpoint/2010/main" val="603466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rgbClr val="9CBEBD"/>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bg1"/>
              </a:solidFill>
              <a:effectLst/>
              <a:latin typeface="Arial" charset="0"/>
            </a:endParaRPr>
          </a:p>
        </p:txBody>
      </p:sp>
      <p:sp>
        <p:nvSpPr>
          <p:cNvPr id="4" name="Text Placeholder 3"/>
          <p:cNvSpPr>
            <a:spLocks noGrp="1"/>
          </p:cNvSpPr>
          <p:nvPr>
            <p:ph type="body" idx="1"/>
          </p:nvPr>
        </p:nvSpPr>
        <p:spPr/>
        <p:txBody>
          <a:bodyPr anchor="t"/>
          <a:lstStyle/>
          <a:p>
            <a:r>
              <a:rPr lang="en-US" sz="4400" dirty="0" smtClean="0">
                <a:solidFill>
                  <a:srgbClr val="8D873E"/>
                </a:solidFill>
              </a:rPr>
              <a:t>Conclusions and Potential Implications</a:t>
            </a:r>
            <a:endParaRPr lang="en-US" sz="4400" dirty="0">
              <a:solidFill>
                <a:srgbClr val="8D873E"/>
              </a:solidFill>
            </a:endParaRPr>
          </a:p>
        </p:txBody>
      </p:sp>
    </p:spTree>
    <p:extLst>
      <p:ext uri="{BB962C8B-B14F-4D97-AF65-F5344CB8AC3E}">
        <p14:creationId xmlns:p14="http://schemas.microsoft.com/office/powerpoint/2010/main" val="2423786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lstStyle/>
          <a:p>
            <a:r>
              <a:rPr lang="en-US" sz="3200" dirty="0" smtClean="0"/>
              <a:t>Conclusions and Potential Implications</a:t>
            </a:r>
            <a:endParaRPr lang="en-US" sz="3200" dirty="0"/>
          </a:p>
        </p:txBody>
      </p:sp>
      <p:graphicFrame>
        <p:nvGraphicFramePr>
          <p:cNvPr id="5" name="Table 4"/>
          <p:cNvGraphicFramePr>
            <a:graphicFrameLocks noGrp="1"/>
          </p:cNvGraphicFramePr>
          <p:nvPr>
            <p:extLst>
              <p:ext uri="{D42A27DB-BD31-4B8C-83A1-F6EECF244321}">
                <p14:modId xmlns:p14="http://schemas.microsoft.com/office/powerpoint/2010/main" val="4002697382"/>
              </p:ext>
            </p:extLst>
          </p:nvPr>
        </p:nvGraphicFramePr>
        <p:xfrm>
          <a:off x="2819400" y="838200"/>
          <a:ext cx="6096000" cy="5934028"/>
        </p:xfrm>
        <a:graphic>
          <a:graphicData uri="http://schemas.openxmlformats.org/drawingml/2006/table">
            <a:tbl>
              <a:tblPr firstRow="1" bandRow="1">
                <a:tableStyleId>{2D5ABB26-0587-4C30-8999-92F81FD0307C}</a:tableStyleId>
              </a:tblPr>
              <a:tblGrid>
                <a:gridCol w="2895600"/>
                <a:gridCol w="228600"/>
                <a:gridCol w="2971800"/>
              </a:tblGrid>
              <a:tr h="549228">
                <a:tc>
                  <a:txBody>
                    <a:bodyPr/>
                    <a:lstStyle/>
                    <a:p>
                      <a:r>
                        <a:rPr lang="en-US" sz="1400" b="0" i="1" dirty="0" smtClean="0">
                          <a:solidFill>
                            <a:schemeClr val="bg1"/>
                          </a:solidFill>
                          <a:latin typeface="Cambria"/>
                          <a:cs typeface="Cambria"/>
                        </a:rPr>
                        <a:t>If moving forward with ‘Dash</a:t>
                      </a:r>
                      <a:r>
                        <a:rPr lang="en-US" sz="1400" b="0" i="1" baseline="0" dirty="0" smtClean="0">
                          <a:solidFill>
                            <a:schemeClr val="bg1"/>
                          </a:solidFill>
                          <a:latin typeface="Cambria"/>
                          <a:cs typeface="Cambria"/>
                        </a:rPr>
                        <a:t> Cam’, consider</a:t>
                      </a:r>
                      <a:r>
                        <a:rPr lang="en-US" sz="1400" b="0" i="1" dirty="0" smtClean="0">
                          <a:solidFill>
                            <a:schemeClr val="bg1"/>
                          </a:solidFill>
                          <a:latin typeface="Cambria"/>
                          <a:cs typeface="Cambria"/>
                        </a:rPr>
                        <a:t> optimizing</a:t>
                      </a:r>
                      <a:r>
                        <a:rPr lang="en-US" sz="1400" b="0" i="1" baseline="0" dirty="0" smtClean="0">
                          <a:solidFill>
                            <a:schemeClr val="bg1"/>
                          </a:solidFill>
                          <a:latin typeface="Cambria"/>
                          <a:cs typeface="Cambria"/>
                        </a:rPr>
                        <a:t> </a:t>
                      </a:r>
                      <a:r>
                        <a:rPr lang="en-US" sz="1400" b="0" i="1" dirty="0" smtClean="0">
                          <a:solidFill>
                            <a:schemeClr val="bg1"/>
                          </a:solidFill>
                          <a:latin typeface="Cambria"/>
                          <a:cs typeface="Cambria"/>
                        </a:rPr>
                        <a:t>as follows:</a:t>
                      </a:r>
                      <a:endParaRPr lang="en-US" sz="1400" b="0" dirty="0">
                        <a:solidFill>
                          <a:schemeClr val="bg1"/>
                        </a:solidFill>
                      </a:endParaRPr>
                    </a:p>
                  </a:txBody>
                  <a:tcPr>
                    <a:solidFill>
                      <a:schemeClr val="accent2">
                        <a:lumMod val="75000"/>
                      </a:schemeClr>
                    </a:solidFill>
                  </a:tcPr>
                </a:tc>
                <a:tc>
                  <a:txBody>
                    <a:bodyPr/>
                    <a:lstStyle/>
                    <a:p>
                      <a:pPr marL="0" marR="0" lvl="0" indent="0" algn="l" defTabSz="910375" rtl="0" eaLnBrk="1" fontAlgn="auto" latinLnBrk="0" hangingPunct="1">
                        <a:lnSpc>
                          <a:spcPct val="100000"/>
                        </a:lnSpc>
                        <a:spcBef>
                          <a:spcPts val="400"/>
                        </a:spcBef>
                        <a:spcAft>
                          <a:spcPts val="400"/>
                        </a:spcAft>
                        <a:buClrTx/>
                        <a:buSzTx/>
                        <a:buFontTx/>
                        <a:buNone/>
                        <a:tabLst/>
                        <a:defRPr/>
                      </a:pPr>
                      <a:endParaRPr kumimoji="0" lang="en-US" sz="1400" b="0" i="1" u="none" strike="noStrike" kern="1200" cap="none" spc="0" normalizeH="0" baseline="0" noProof="0" dirty="0" smtClean="0">
                        <a:ln>
                          <a:noFill/>
                        </a:ln>
                        <a:solidFill>
                          <a:schemeClr val="bg1">
                            <a:lumMod val="50000"/>
                          </a:schemeClr>
                        </a:solidFill>
                        <a:effectLst/>
                        <a:uLnTx/>
                        <a:uFillTx/>
                        <a:latin typeface="Cambria"/>
                        <a:ea typeface="ＭＳ Ｐゴシック" charset="-128"/>
                        <a:cs typeface="Cambria"/>
                      </a:endParaRPr>
                    </a:p>
                  </a:txBody>
                  <a:tcPr>
                    <a:solidFill>
                      <a:schemeClr val="bg1"/>
                    </a:solidFill>
                  </a:tcPr>
                </a:tc>
                <a:tc>
                  <a:txBody>
                    <a:bodyPr/>
                    <a:lstStyle/>
                    <a:p>
                      <a:r>
                        <a:rPr lang="en-US" sz="1400" b="0" i="1" dirty="0" smtClean="0">
                          <a:solidFill>
                            <a:srgbClr val="FFFFFF"/>
                          </a:solidFill>
                          <a:latin typeface="Cambria"/>
                          <a:cs typeface="Cambria"/>
                        </a:rPr>
                        <a:t>If moving forward with ‘Your Exit”</a:t>
                      </a:r>
                      <a:r>
                        <a:rPr lang="en-US" sz="1400" b="0" i="1" baseline="0" dirty="0" smtClean="0">
                          <a:solidFill>
                            <a:srgbClr val="FFFFFF"/>
                          </a:solidFill>
                          <a:latin typeface="Cambria"/>
                          <a:cs typeface="Cambria"/>
                        </a:rPr>
                        <a:t> consider</a:t>
                      </a:r>
                      <a:r>
                        <a:rPr lang="en-US" sz="1400" b="0" i="1" dirty="0" smtClean="0">
                          <a:solidFill>
                            <a:srgbClr val="FFFFFF"/>
                          </a:solidFill>
                          <a:latin typeface="Cambria"/>
                          <a:cs typeface="Cambria"/>
                        </a:rPr>
                        <a:t> optimizing</a:t>
                      </a:r>
                      <a:r>
                        <a:rPr lang="en-US" sz="1400" b="0" i="1" baseline="0" dirty="0" smtClean="0">
                          <a:solidFill>
                            <a:srgbClr val="FFFFFF"/>
                          </a:solidFill>
                          <a:latin typeface="Cambria"/>
                          <a:cs typeface="Cambria"/>
                        </a:rPr>
                        <a:t> </a:t>
                      </a:r>
                      <a:r>
                        <a:rPr lang="en-US" sz="1400" b="0" i="1" dirty="0" smtClean="0">
                          <a:solidFill>
                            <a:srgbClr val="FFFFFF"/>
                          </a:solidFill>
                          <a:latin typeface="Cambria"/>
                          <a:cs typeface="Cambria"/>
                        </a:rPr>
                        <a:t>as follows:</a:t>
                      </a:r>
                      <a:endParaRPr lang="en-US" sz="1400" b="0" dirty="0">
                        <a:solidFill>
                          <a:srgbClr val="FFFFFF"/>
                        </a:solidFill>
                      </a:endParaRPr>
                    </a:p>
                  </a:txBody>
                  <a:tcPr>
                    <a:solidFill>
                      <a:schemeClr val="tx1">
                        <a:lumMod val="75000"/>
                        <a:lumOff val="25000"/>
                      </a:schemeClr>
                    </a:solidFill>
                  </a:tcPr>
                </a:tc>
              </a:tr>
              <a:tr h="3566160">
                <a:tc>
                  <a:txBody>
                    <a:bodyPr/>
                    <a:lstStyle/>
                    <a:p>
                      <a:pPr marL="0" lvl="0" indent="0" defTabSz="910375" eaLnBrk="1" fontAlgn="auto" hangingPunct="1">
                        <a:spcBef>
                          <a:spcPts val="400"/>
                        </a:spcBef>
                        <a:spcAft>
                          <a:spcPts val="400"/>
                        </a:spcAft>
                        <a:buClrTx/>
                        <a:buSzTx/>
                        <a:defRPr/>
                      </a:pPr>
                      <a:r>
                        <a:rPr lang="en-US" sz="1100" b="1" i="0" dirty="0" smtClean="0">
                          <a:solidFill>
                            <a:srgbClr val="7F7F7F"/>
                          </a:solidFill>
                          <a:latin typeface="Cambria"/>
                          <a:cs typeface="Cambria"/>
                        </a:rPr>
                        <a:t>TV: </a:t>
                      </a:r>
                    </a:p>
                    <a:p>
                      <a:pPr marL="171450" marR="0" lvl="0" indent="-171450" algn="l" defTabSz="910375" rtl="0" eaLnBrk="1" fontAlgn="auto" latinLnBrk="0" hangingPunct="1">
                        <a:lnSpc>
                          <a:spcPct val="100000"/>
                        </a:lnSpc>
                        <a:spcBef>
                          <a:spcPts val="0"/>
                        </a:spcBef>
                        <a:spcAft>
                          <a:spcPts val="0"/>
                        </a:spcAft>
                        <a:buClrTx/>
                        <a:buSzTx/>
                        <a:buFont typeface="Wingdings" charset="2"/>
                        <a:buChar char="§"/>
                        <a:tabLst/>
                        <a:defRPr/>
                      </a:pPr>
                      <a:r>
                        <a:rPr lang="en-US" sz="1100" b="0" i="0" baseline="0" dirty="0" smtClean="0">
                          <a:solidFill>
                            <a:srgbClr val="7F7F7F"/>
                          </a:solidFill>
                        </a:rPr>
                        <a:t>Consider incorporating </a:t>
                      </a:r>
                      <a:r>
                        <a:rPr lang="en-US" sz="1100" b="0" dirty="0" smtClean="0">
                          <a:solidFill>
                            <a:srgbClr val="7F7F7F"/>
                          </a:solidFill>
                          <a:latin typeface="+mn-lt"/>
                          <a:cs typeface="Cambria"/>
                        </a:rPr>
                        <a:t>imagery/audio of </a:t>
                      </a:r>
                      <a:r>
                        <a:rPr lang="en-US" sz="1100" b="0" dirty="0" smtClean="0">
                          <a:solidFill>
                            <a:schemeClr val="bg1">
                              <a:lumMod val="50000"/>
                            </a:schemeClr>
                          </a:solidFill>
                          <a:latin typeface="+mn-lt"/>
                          <a:cs typeface="Cambria"/>
                        </a:rPr>
                        <a:t>children and/or car seats </a:t>
                      </a:r>
                      <a:r>
                        <a:rPr lang="en-US" sz="1100" b="0" i="0" baseline="0" dirty="0" smtClean="0">
                          <a:solidFill>
                            <a:srgbClr val="7F7F7F"/>
                          </a:solidFill>
                        </a:rPr>
                        <a:t>into the executions to strengthen connection between ad and message.</a:t>
                      </a:r>
                      <a:endParaRPr lang="en-US" sz="1100" b="0" i="0" dirty="0" smtClean="0">
                        <a:solidFill>
                          <a:srgbClr val="7F7F7F"/>
                        </a:solidFill>
                      </a:endParaRPr>
                    </a:p>
                    <a:p>
                      <a:pPr marL="0" lvl="0" indent="0">
                        <a:spcBef>
                          <a:spcPts val="400"/>
                        </a:spcBef>
                        <a:spcAft>
                          <a:spcPts val="400"/>
                        </a:spcAft>
                      </a:pPr>
                      <a:r>
                        <a:rPr lang="en-US" sz="1100" b="1" i="0" dirty="0" smtClean="0">
                          <a:solidFill>
                            <a:srgbClr val="7F7F7F"/>
                          </a:solidFill>
                          <a:latin typeface="Cambria"/>
                          <a:cs typeface="Cambria"/>
                        </a:rPr>
                        <a:t>Radio:  </a:t>
                      </a:r>
                    </a:p>
                    <a:p>
                      <a:pPr marL="171450" lvl="0" indent="-171450">
                        <a:lnSpc>
                          <a:spcPts val="1440"/>
                        </a:lnSpc>
                        <a:spcBef>
                          <a:spcPts val="200"/>
                        </a:spcBef>
                        <a:spcAft>
                          <a:spcPts val="200"/>
                        </a:spcAft>
                        <a:buFont typeface="Wingdings" charset="2"/>
                        <a:buChar char="§"/>
                      </a:pPr>
                      <a:r>
                        <a:rPr lang="en-US" sz="1100" i="0" dirty="0" smtClean="0">
                          <a:solidFill>
                            <a:srgbClr val="7F7F7F"/>
                          </a:solidFill>
                        </a:rPr>
                        <a:t>Avoid </a:t>
                      </a:r>
                      <a:r>
                        <a:rPr lang="en-US" sz="1100" i="0" baseline="0" dirty="0" smtClean="0">
                          <a:solidFill>
                            <a:srgbClr val="7F7F7F"/>
                          </a:solidFill>
                        </a:rPr>
                        <a:t>over-confident tones in voices that run the risk or being perceived as arrogant and neglectful.</a:t>
                      </a:r>
                    </a:p>
                    <a:p>
                      <a:pPr marL="171450" lvl="0" indent="-171450">
                        <a:lnSpc>
                          <a:spcPts val="1440"/>
                        </a:lnSpc>
                        <a:spcBef>
                          <a:spcPts val="200"/>
                        </a:spcBef>
                        <a:spcAft>
                          <a:spcPts val="200"/>
                        </a:spcAft>
                        <a:buFont typeface="Wingdings" charset="2"/>
                        <a:buChar char="§"/>
                      </a:pPr>
                      <a:r>
                        <a:rPr lang="en-US" sz="1100" i="0" baseline="0" dirty="0" smtClean="0">
                          <a:solidFill>
                            <a:srgbClr val="7F7F7F"/>
                          </a:solidFill>
                        </a:rPr>
                        <a:t>Consider the use of voices that reflect uncertainty and concern to more strongly connect with the target audience. </a:t>
                      </a:r>
                    </a:p>
                    <a:p>
                      <a:pPr marL="171450" lvl="0" indent="-171450">
                        <a:lnSpc>
                          <a:spcPts val="1440"/>
                        </a:lnSpc>
                        <a:spcBef>
                          <a:spcPts val="200"/>
                        </a:spcBef>
                        <a:spcAft>
                          <a:spcPts val="200"/>
                        </a:spcAft>
                        <a:buFont typeface="Wingdings" charset="2"/>
                        <a:buChar char="§"/>
                      </a:pPr>
                      <a:r>
                        <a:rPr lang="en-US" sz="1100" i="0" baseline="0" dirty="0" smtClean="0">
                          <a:solidFill>
                            <a:srgbClr val="7F7F7F"/>
                          </a:solidFill>
                        </a:rPr>
                        <a:t>Casting will be key to ensure proper tone is communicated. </a:t>
                      </a:r>
                    </a:p>
                    <a:p>
                      <a:pPr marL="0" lvl="0" indent="0">
                        <a:spcBef>
                          <a:spcPts val="400"/>
                        </a:spcBef>
                        <a:spcAft>
                          <a:spcPts val="400"/>
                        </a:spcAft>
                        <a:buFont typeface="Wingdings" charset="2"/>
                        <a:buNone/>
                      </a:pPr>
                      <a:r>
                        <a:rPr lang="en-US" sz="1100" b="1" i="0" dirty="0" smtClean="0">
                          <a:solidFill>
                            <a:srgbClr val="7F7F7F"/>
                          </a:solidFill>
                          <a:latin typeface="Cambria"/>
                          <a:cs typeface="Cambria"/>
                        </a:rPr>
                        <a:t>Print:  </a:t>
                      </a:r>
                    </a:p>
                    <a:p>
                      <a:pPr marL="171450" lvl="0" indent="-171450">
                        <a:spcBef>
                          <a:spcPts val="200"/>
                        </a:spcBef>
                        <a:spcAft>
                          <a:spcPts val="200"/>
                        </a:spcAft>
                        <a:buFont typeface="Wingdings" charset="2"/>
                        <a:buChar char="§"/>
                      </a:pPr>
                      <a:r>
                        <a:rPr lang="en-US" sz="1100" i="0" kern="1200" dirty="0" smtClean="0">
                          <a:solidFill>
                            <a:srgbClr val="7F7F7F"/>
                          </a:solidFill>
                          <a:effectLst/>
                          <a:latin typeface="+mn-lt"/>
                          <a:ea typeface="+mn-ea"/>
                          <a:cs typeface="+mn-cs"/>
                        </a:rPr>
                        <a:t>Avoid using tones that can</a:t>
                      </a:r>
                      <a:r>
                        <a:rPr lang="en-US" sz="1100" i="0" kern="1200" baseline="0" dirty="0" smtClean="0">
                          <a:solidFill>
                            <a:srgbClr val="7F7F7F"/>
                          </a:solidFill>
                          <a:effectLst/>
                          <a:latin typeface="+mn-lt"/>
                          <a:ea typeface="+mn-ea"/>
                          <a:cs typeface="+mn-cs"/>
                        </a:rPr>
                        <a:t> be perceived as too harsh.</a:t>
                      </a:r>
                      <a:endParaRPr lang="en-US" sz="1100" i="0" strike="sngStrike" kern="1200" baseline="0" dirty="0" smtClean="0">
                        <a:solidFill>
                          <a:srgbClr val="7F7F7F"/>
                        </a:solidFill>
                        <a:effectLst/>
                        <a:latin typeface="+mn-lt"/>
                        <a:ea typeface="+mn-ea"/>
                        <a:cs typeface="+mn-cs"/>
                      </a:endParaRPr>
                    </a:p>
                    <a:p>
                      <a:pPr marL="171450" lvl="0" indent="-171450">
                        <a:spcBef>
                          <a:spcPts val="200"/>
                        </a:spcBef>
                        <a:spcAft>
                          <a:spcPts val="200"/>
                        </a:spcAft>
                        <a:buFont typeface="Wingdings" charset="2"/>
                        <a:buChar char="§"/>
                      </a:pPr>
                      <a:r>
                        <a:rPr lang="en-US" sz="1100" i="0" kern="1200" baseline="0" dirty="0" smtClean="0">
                          <a:solidFill>
                            <a:srgbClr val="7F7F7F"/>
                          </a:solidFill>
                          <a:effectLst/>
                          <a:latin typeface="+mn-lt"/>
                          <a:ea typeface="+mn-ea"/>
                          <a:cs typeface="+mn-cs"/>
                        </a:rPr>
                        <a:t>Consider incorporating a provocative question that makes the reader stop and think.</a:t>
                      </a:r>
                    </a:p>
                  </a:txBody>
                  <a:tcPr>
                    <a:noFill/>
                  </a:tcPr>
                </a:tc>
                <a:tc>
                  <a:txBody>
                    <a:bodyPr/>
                    <a:lstStyle/>
                    <a:p>
                      <a:pPr>
                        <a:spcBef>
                          <a:spcPts val="400"/>
                        </a:spcBef>
                        <a:spcAft>
                          <a:spcPts val="400"/>
                        </a:spcAft>
                      </a:pPr>
                      <a:endParaRPr lang="en-US" sz="1100" dirty="0">
                        <a:solidFill>
                          <a:srgbClr val="7F7F7F"/>
                        </a:solidFill>
                      </a:endParaRPr>
                    </a:p>
                  </a:txBody>
                  <a:tcPr>
                    <a:solidFill>
                      <a:schemeClr val="bg1"/>
                    </a:solidFill>
                  </a:tcPr>
                </a:tc>
                <a:tc>
                  <a:txBody>
                    <a:bodyPr/>
                    <a:lstStyle/>
                    <a:p>
                      <a:pPr marL="0" lvl="0" indent="0">
                        <a:spcBef>
                          <a:spcPts val="400"/>
                        </a:spcBef>
                        <a:spcAft>
                          <a:spcPts val="400"/>
                        </a:spcAft>
                      </a:pPr>
                      <a:r>
                        <a:rPr lang="en-US" sz="1100" b="1" i="1" dirty="0" smtClean="0">
                          <a:solidFill>
                            <a:srgbClr val="7F7F7F"/>
                          </a:solidFill>
                          <a:latin typeface="Cambria"/>
                          <a:cs typeface="Cambria"/>
                        </a:rPr>
                        <a:t>TV</a:t>
                      </a:r>
                      <a:r>
                        <a:rPr lang="en-US" sz="1100" b="1" dirty="0" smtClean="0">
                          <a:solidFill>
                            <a:srgbClr val="7F7F7F"/>
                          </a:solidFill>
                          <a:latin typeface="Cambria"/>
                          <a:cs typeface="Cambria"/>
                        </a:rPr>
                        <a:t>:  </a:t>
                      </a:r>
                    </a:p>
                    <a:p>
                      <a:pPr marL="171450" lvl="0" indent="-171450">
                        <a:lnSpc>
                          <a:spcPct val="100000"/>
                        </a:lnSpc>
                        <a:spcBef>
                          <a:spcPts val="200"/>
                        </a:spcBef>
                        <a:spcAft>
                          <a:spcPts val="200"/>
                        </a:spcAft>
                        <a:buFont typeface="Wingdings" charset="2"/>
                        <a:buChar char="§"/>
                      </a:pPr>
                      <a:r>
                        <a:rPr lang="en-US" sz="1100" dirty="0" smtClean="0">
                          <a:solidFill>
                            <a:srgbClr val="7F7F7F"/>
                          </a:solidFill>
                        </a:rPr>
                        <a:t>Change tone</a:t>
                      </a:r>
                      <a:r>
                        <a:rPr lang="en-US" sz="1100" baseline="0" dirty="0" smtClean="0">
                          <a:solidFill>
                            <a:srgbClr val="7F7F7F"/>
                          </a:solidFill>
                        </a:rPr>
                        <a:t> of music to match the seriousness of the topic. </a:t>
                      </a:r>
                    </a:p>
                    <a:p>
                      <a:pPr marL="0" lvl="0" indent="0" defTabSz="910375" eaLnBrk="1" fontAlgn="auto" hangingPunct="1">
                        <a:spcBef>
                          <a:spcPts val="400"/>
                        </a:spcBef>
                        <a:spcAft>
                          <a:spcPts val="400"/>
                        </a:spcAft>
                        <a:buClrTx/>
                        <a:buSzTx/>
                        <a:defRPr/>
                      </a:pPr>
                      <a:r>
                        <a:rPr lang="en-US" sz="1100" b="1" i="0" dirty="0" smtClean="0">
                          <a:solidFill>
                            <a:srgbClr val="7F7F7F"/>
                          </a:solidFill>
                          <a:latin typeface="Cambria"/>
                          <a:cs typeface="Cambria"/>
                        </a:rPr>
                        <a:t>Radio </a:t>
                      </a:r>
                    </a:p>
                    <a:p>
                      <a:pPr marL="171450" lvl="0" indent="-171450">
                        <a:spcBef>
                          <a:spcPts val="200"/>
                        </a:spcBef>
                        <a:spcAft>
                          <a:spcPts val="200"/>
                        </a:spcAft>
                        <a:buFont typeface="Wingdings" charset="2"/>
                        <a:buChar char="§"/>
                      </a:pPr>
                      <a:r>
                        <a:rPr lang="en-US" sz="1100" dirty="0" smtClean="0">
                          <a:solidFill>
                            <a:srgbClr val="7F7F7F"/>
                          </a:solidFill>
                        </a:rPr>
                        <a:t>Consider</a:t>
                      </a:r>
                      <a:r>
                        <a:rPr lang="en-US" sz="1100" baseline="0" dirty="0" smtClean="0">
                          <a:solidFill>
                            <a:srgbClr val="7F7F7F"/>
                          </a:solidFill>
                        </a:rPr>
                        <a:t> providing different types of metaphors (not just highway related) to keep listeners engaged in spot.</a:t>
                      </a:r>
                    </a:p>
                    <a:p>
                      <a:pPr marL="171450" lvl="0" indent="-171450">
                        <a:spcBef>
                          <a:spcPts val="200"/>
                        </a:spcBef>
                        <a:spcAft>
                          <a:spcPts val="200"/>
                        </a:spcAft>
                        <a:buFont typeface="Wingdings" charset="2"/>
                        <a:buChar char="§"/>
                      </a:pPr>
                      <a:r>
                        <a:rPr lang="en-US" sz="1100" baseline="0" dirty="0" smtClean="0">
                          <a:solidFill>
                            <a:srgbClr val="7F7F7F"/>
                          </a:solidFill>
                        </a:rPr>
                        <a:t>Consider the number of metaphors to keep listeners engaged.</a:t>
                      </a:r>
                    </a:p>
                    <a:p>
                      <a:pPr marL="171450" lvl="0" indent="-171450">
                        <a:spcBef>
                          <a:spcPts val="200"/>
                        </a:spcBef>
                        <a:spcAft>
                          <a:spcPts val="200"/>
                        </a:spcAft>
                        <a:buFont typeface="Wingdings" charset="2"/>
                        <a:buChar char="§"/>
                      </a:pPr>
                      <a:r>
                        <a:rPr lang="en-US" sz="1100" baseline="0" dirty="0" smtClean="0">
                          <a:solidFill>
                            <a:srgbClr val="7F7F7F"/>
                          </a:solidFill>
                        </a:rPr>
                        <a:t>Inject more energy into the spot, while maintaining the serious tone. </a:t>
                      </a:r>
                    </a:p>
                    <a:p>
                      <a:pPr marL="0" lvl="0" indent="0">
                        <a:spcBef>
                          <a:spcPts val="400"/>
                        </a:spcBef>
                        <a:spcAft>
                          <a:spcPts val="400"/>
                        </a:spcAft>
                      </a:pPr>
                      <a:r>
                        <a:rPr lang="en-US" sz="1100" b="1" i="0" dirty="0" smtClean="0">
                          <a:solidFill>
                            <a:srgbClr val="7F7F7F"/>
                          </a:solidFill>
                          <a:latin typeface="Cambria"/>
                          <a:cs typeface="Cambria"/>
                        </a:rPr>
                        <a:t>Print: </a:t>
                      </a:r>
                    </a:p>
                    <a:p>
                      <a:pPr marL="171450" lvl="0" indent="-171450">
                        <a:spcBef>
                          <a:spcPts val="200"/>
                        </a:spcBef>
                        <a:spcAft>
                          <a:spcPts val="200"/>
                        </a:spcAft>
                        <a:buFont typeface="Wingdings" charset="2"/>
                        <a:buChar char="§"/>
                      </a:pPr>
                      <a:r>
                        <a:rPr lang="en-US" sz="1100" kern="1200" dirty="0" smtClean="0">
                          <a:solidFill>
                            <a:srgbClr val="7F7F7F"/>
                          </a:solidFill>
                          <a:effectLst/>
                          <a:latin typeface="+mn-lt"/>
                          <a:ea typeface="+mn-ea"/>
                          <a:cs typeface="+mn-cs"/>
                        </a:rPr>
                        <a:t>Use</a:t>
                      </a:r>
                      <a:r>
                        <a:rPr lang="en-US" sz="1100" kern="1200" baseline="0" dirty="0" smtClean="0">
                          <a:solidFill>
                            <a:srgbClr val="7F7F7F"/>
                          </a:solidFill>
                          <a:effectLst/>
                          <a:latin typeface="+mn-lt"/>
                          <a:ea typeface="+mn-ea"/>
                          <a:cs typeface="+mn-cs"/>
                        </a:rPr>
                        <a:t> a </a:t>
                      </a:r>
                      <a:r>
                        <a:rPr lang="en-US" sz="1100" kern="1200" dirty="0" smtClean="0">
                          <a:solidFill>
                            <a:srgbClr val="7F7F7F"/>
                          </a:solidFill>
                          <a:effectLst/>
                          <a:latin typeface="+mn-lt"/>
                          <a:ea typeface="+mn-ea"/>
                          <a:cs typeface="+mn-cs"/>
                        </a:rPr>
                        <a:t>more suggestive tone (e.g. ‘please exit’) rather than commanding tone (e.g.</a:t>
                      </a:r>
                      <a:r>
                        <a:rPr lang="en-US" sz="1100" kern="1200" baseline="0" dirty="0" smtClean="0">
                          <a:solidFill>
                            <a:srgbClr val="7F7F7F"/>
                          </a:solidFill>
                          <a:effectLst/>
                          <a:latin typeface="+mn-lt"/>
                          <a:ea typeface="+mn-ea"/>
                          <a:cs typeface="+mn-cs"/>
                        </a:rPr>
                        <a:t> ‘merge immediately’) to avoid making audience feel threatened.</a:t>
                      </a:r>
                    </a:p>
                    <a:p>
                      <a:pPr marL="171450" lvl="0" indent="-171450">
                        <a:spcBef>
                          <a:spcPts val="200"/>
                        </a:spcBef>
                        <a:spcAft>
                          <a:spcPts val="200"/>
                        </a:spcAft>
                        <a:buFont typeface="Wingdings" charset="2"/>
                        <a:buChar char="§"/>
                      </a:pPr>
                      <a:r>
                        <a:rPr lang="en-US" sz="1100" kern="1200" baseline="0" dirty="0" smtClean="0">
                          <a:solidFill>
                            <a:srgbClr val="7F7F7F"/>
                          </a:solidFill>
                          <a:effectLst/>
                          <a:latin typeface="+mn-lt"/>
                          <a:ea typeface="+mn-ea"/>
                          <a:cs typeface="+mn-cs"/>
                        </a:rPr>
                        <a:t>Avoid using phrases or play on words that might be perceived as goofy or humorous.</a:t>
                      </a:r>
                    </a:p>
                  </a:txBody>
                  <a:tcPr>
                    <a:solidFill>
                      <a:srgbClr val="FFFFFF"/>
                    </a:solidFill>
                  </a:tcPr>
                </a:tc>
              </a:tr>
              <a:tr h="152399">
                <a:tc gridSpan="3">
                  <a:txBody>
                    <a:bodyPr/>
                    <a:lstStyle/>
                    <a:p>
                      <a:pPr marL="0" lvl="0" indent="0">
                        <a:spcBef>
                          <a:spcPts val="600"/>
                        </a:spcBef>
                        <a:spcAft>
                          <a:spcPts val="0"/>
                        </a:spcAft>
                        <a:buFont typeface="Wingdings" charset="2"/>
                        <a:buNone/>
                      </a:pPr>
                      <a:endParaRPr lang="en-US" sz="800" i="1" kern="1200" baseline="0" dirty="0" smtClean="0">
                        <a:solidFill>
                          <a:srgbClr val="FFFFFF"/>
                        </a:solidFill>
                        <a:effectLst/>
                        <a:latin typeface="Cambria"/>
                        <a:ea typeface="+mn-ea"/>
                        <a:cs typeface="Cambria"/>
                      </a:endParaRPr>
                    </a:p>
                  </a:txBody>
                  <a:tcPr>
                    <a:noFill/>
                  </a:tcPr>
                </a:tc>
                <a:tc hMerge="1">
                  <a:txBody>
                    <a:bodyPr/>
                    <a:lstStyle/>
                    <a:p>
                      <a:endParaRPr lang="en-US"/>
                    </a:p>
                  </a:txBody>
                  <a:tcPr/>
                </a:tc>
                <a:tc hMerge="1">
                  <a:txBody>
                    <a:bodyPr/>
                    <a:lstStyle/>
                    <a:p>
                      <a:endParaRPr lang="en-US"/>
                    </a:p>
                  </a:txBody>
                  <a:tcPr/>
                </a:tc>
              </a:tr>
              <a:tr h="228600">
                <a:tc gridSpan="3">
                  <a:txBody>
                    <a:bodyPr/>
                    <a:lstStyle/>
                    <a:p>
                      <a:pPr marL="0" lvl="0" indent="0">
                        <a:spcBef>
                          <a:spcPts val="600"/>
                        </a:spcBef>
                        <a:spcAft>
                          <a:spcPts val="0"/>
                        </a:spcAft>
                        <a:buFont typeface="Wingdings" charset="2"/>
                        <a:buNone/>
                      </a:pPr>
                      <a:r>
                        <a:rPr lang="en-US" sz="1400" b="0" i="1" kern="1200" baseline="0" dirty="0" smtClean="0">
                          <a:solidFill>
                            <a:srgbClr val="FFFFFF"/>
                          </a:solidFill>
                          <a:effectLst/>
                          <a:latin typeface="Cambria"/>
                          <a:ea typeface="+mn-ea"/>
                          <a:cs typeface="Cambria"/>
                        </a:rPr>
                        <a:t>Opportunities for optimization that apply to all executions across both campaigns</a:t>
                      </a:r>
                    </a:p>
                  </a:txBody>
                  <a:tcPr>
                    <a:solidFill>
                      <a:schemeClr val="bg1">
                        <a:lumMod val="50000"/>
                      </a:schemeClr>
                    </a:solidFill>
                  </a:tcPr>
                </a:tc>
                <a:tc hMerge="1">
                  <a:txBody>
                    <a:bodyPr/>
                    <a:lstStyle/>
                    <a:p>
                      <a:pPr>
                        <a:spcBef>
                          <a:spcPts val="400"/>
                        </a:spcBef>
                        <a:spcAft>
                          <a:spcPts val="400"/>
                        </a:spcAft>
                      </a:pPr>
                      <a:endParaRPr lang="en-US" sz="1050" dirty="0">
                        <a:solidFill>
                          <a:srgbClr val="7F7F7F"/>
                        </a:solidFill>
                      </a:endParaRPr>
                    </a:p>
                  </a:txBody>
                  <a:tcPr>
                    <a:solidFill>
                      <a:schemeClr val="bg1"/>
                    </a:solidFill>
                  </a:tcPr>
                </a:tc>
                <a:tc hMerge="1">
                  <a:txBody>
                    <a:bodyPr/>
                    <a:lstStyle/>
                    <a:p>
                      <a:pPr marL="171450" lvl="0" indent="-171450">
                        <a:spcBef>
                          <a:spcPts val="600"/>
                        </a:spcBef>
                        <a:spcAft>
                          <a:spcPts val="200"/>
                        </a:spcAft>
                        <a:buFont typeface="Wingdings" charset="2"/>
                        <a:buChar char="§"/>
                      </a:pPr>
                      <a:endParaRPr lang="en-US" sz="1050" kern="1200" baseline="0" dirty="0" smtClean="0">
                        <a:solidFill>
                          <a:srgbClr val="7F7F7F"/>
                        </a:solidFill>
                        <a:effectLst/>
                        <a:latin typeface="+mn-lt"/>
                        <a:ea typeface="+mn-ea"/>
                        <a:cs typeface="+mn-cs"/>
                      </a:endParaRPr>
                    </a:p>
                  </a:txBody>
                  <a:tcPr>
                    <a:solidFill>
                      <a:schemeClr val="bg1">
                        <a:lumMod val="95000"/>
                      </a:schemeClr>
                    </a:solidFill>
                  </a:tcPr>
                </a:tc>
              </a:tr>
              <a:tr h="388032">
                <a:tc gridSpan="3">
                  <a:txBody>
                    <a:bodyPr/>
                    <a:lstStyle/>
                    <a:p>
                      <a:pPr marL="171450" marR="0" lvl="0" indent="-171450" algn="l" defTabSz="910375" rtl="0" eaLnBrk="1" fontAlgn="auto" latinLnBrk="0" hangingPunct="1">
                        <a:lnSpc>
                          <a:spcPct val="100000"/>
                        </a:lnSpc>
                        <a:spcBef>
                          <a:spcPts val="200"/>
                        </a:spcBef>
                        <a:spcAft>
                          <a:spcPts val="200"/>
                        </a:spcAft>
                        <a:buClrTx/>
                        <a:buSzTx/>
                        <a:buFont typeface="Wingdings" charset="2"/>
                        <a:buChar char="§"/>
                        <a:tabLst/>
                        <a:defRPr/>
                      </a:pPr>
                      <a:r>
                        <a:rPr lang="en-US" sz="1100" i="0" kern="1200" baseline="0" dirty="0" smtClean="0">
                          <a:solidFill>
                            <a:srgbClr val="7F7F7F"/>
                          </a:solidFill>
                          <a:effectLst/>
                          <a:latin typeface="+mn-lt"/>
                          <a:ea typeface="+mn-ea"/>
                          <a:cs typeface="+mn-cs"/>
                        </a:rPr>
                        <a:t>Ensure tagline and statistic are highlighted to reinforce message, maximize impact and create stronger call to action.  </a:t>
                      </a:r>
                    </a:p>
                    <a:p>
                      <a:pPr marL="171450" marR="0" lvl="0" indent="-171450" algn="l" defTabSz="910375" rtl="0" eaLnBrk="1" fontAlgn="auto" latinLnBrk="0" hangingPunct="1">
                        <a:lnSpc>
                          <a:spcPct val="100000"/>
                        </a:lnSpc>
                        <a:spcBef>
                          <a:spcPts val="200"/>
                        </a:spcBef>
                        <a:spcAft>
                          <a:spcPts val="200"/>
                        </a:spcAft>
                        <a:buClrTx/>
                        <a:buSzTx/>
                        <a:buFont typeface="Wingdings" charset="2"/>
                        <a:buChar char="§"/>
                        <a:tabLst/>
                        <a:defRPr/>
                      </a:pPr>
                      <a:r>
                        <a:rPr lang="en-US" sz="1100" i="0" kern="1200" baseline="0" dirty="0" smtClean="0">
                          <a:solidFill>
                            <a:srgbClr val="7F7F7F"/>
                          </a:solidFill>
                          <a:effectLst/>
                          <a:latin typeface="+mn-lt"/>
                          <a:ea typeface="+mn-ea"/>
                          <a:cs typeface="+mn-cs"/>
                        </a:rPr>
                        <a:t>Make URL website more pronounced in TV to further facilitate the call to action.</a:t>
                      </a:r>
                      <a:endParaRPr lang="en-US" sz="1100" i="0" kern="1200" dirty="0" smtClean="0">
                        <a:solidFill>
                          <a:srgbClr val="7F7F7F"/>
                        </a:solidFill>
                        <a:effectLst/>
                        <a:latin typeface="+mn-lt"/>
                        <a:ea typeface="+mn-ea"/>
                        <a:cs typeface="+mn-cs"/>
                      </a:endParaRPr>
                    </a:p>
                  </a:txBody>
                  <a:tcPr>
                    <a:solidFill>
                      <a:srgbClr val="FFFFFF"/>
                    </a:solidFill>
                  </a:tcPr>
                </a:tc>
                <a:tc hMerge="1">
                  <a:txBody>
                    <a:bodyPr/>
                    <a:lstStyle/>
                    <a:p>
                      <a:pPr>
                        <a:spcBef>
                          <a:spcPts val="400"/>
                        </a:spcBef>
                        <a:spcAft>
                          <a:spcPts val="400"/>
                        </a:spcAft>
                      </a:pPr>
                      <a:endParaRPr lang="en-US" sz="1050" dirty="0">
                        <a:solidFill>
                          <a:srgbClr val="7F7F7F"/>
                        </a:solidFill>
                      </a:endParaRPr>
                    </a:p>
                  </a:txBody>
                  <a:tcPr>
                    <a:solidFill>
                      <a:schemeClr val="bg1"/>
                    </a:solidFill>
                  </a:tcPr>
                </a:tc>
                <a:tc hMerge="1">
                  <a:txBody>
                    <a:bodyPr/>
                    <a:lstStyle/>
                    <a:p>
                      <a:pPr marL="171450" lvl="0" indent="-171450">
                        <a:spcBef>
                          <a:spcPts val="600"/>
                        </a:spcBef>
                        <a:spcAft>
                          <a:spcPts val="200"/>
                        </a:spcAft>
                        <a:buFont typeface="Wingdings" charset="2"/>
                        <a:buChar char="§"/>
                      </a:pPr>
                      <a:endParaRPr lang="en-US" sz="1050" kern="1200" baseline="0" dirty="0" smtClean="0">
                        <a:solidFill>
                          <a:srgbClr val="7F7F7F"/>
                        </a:solidFill>
                        <a:effectLst/>
                        <a:latin typeface="+mn-lt"/>
                        <a:ea typeface="+mn-ea"/>
                        <a:cs typeface="+mn-cs"/>
                      </a:endParaRPr>
                    </a:p>
                  </a:txBody>
                  <a:tcPr>
                    <a:solidFill>
                      <a:schemeClr val="bg1">
                        <a:lumMod val="95000"/>
                      </a:schemeClr>
                    </a:solidFill>
                  </a:tcPr>
                </a:tc>
              </a:tr>
            </a:tbl>
          </a:graphicData>
        </a:graphic>
      </p:graphicFrame>
      <p:sp>
        <p:nvSpPr>
          <p:cNvPr id="7" name="Rectangle 6"/>
          <p:cNvSpPr/>
          <p:nvPr/>
        </p:nvSpPr>
        <p:spPr>
          <a:xfrm>
            <a:off x="152400" y="990600"/>
            <a:ext cx="2438400" cy="5740034"/>
          </a:xfrm>
          <a:prstGeom prst="rect">
            <a:avLst/>
          </a:prstGeom>
        </p:spPr>
        <p:txBody>
          <a:bodyPr wrap="square">
            <a:spAutoFit/>
          </a:bodyPr>
          <a:lstStyle/>
          <a:p>
            <a:pPr algn="l" defTabSz="910375" eaLnBrk="1" fontAlgn="auto" hangingPunct="1">
              <a:spcBef>
                <a:spcPts val="400"/>
              </a:spcBef>
              <a:spcAft>
                <a:spcPts val="400"/>
              </a:spcAft>
              <a:defRPr/>
            </a:pPr>
            <a:r>
              <a:rPr lang="en-US" i="1" dirty="0">
                <a:solidFill>
                  <a:schemeClr val="accent2">
                    <a:lumMod val="75000"/>
                  </a:schemeClr>
                </a:solidFill>
                <a:latin typeface="Cambria"/>
                <a:cs typeface="Cambria"/>
              </a:rPr>
              <a:t>Of the </a:t>
            </a:r>
            <a:r>
              <a:rPr lang="en-US" i="1" dirty="0" smtClean="0">
                <a:solidFill>
                  <a:schemeClr val="accent2">
                    <a:lumMod val="75000"/>
                  </a:schemeClr>
                </a:solidFill>
                <a:latin typeface="Cambria"/>
                <a:cs typeface="Cambria"/>
              </a:rPr>
              <a:t>two </a:t>
            </a:r>
            <a:r>
              <a:rPr lang="en-US" i="1" dirty="0">
                <a:solidFill>
                  <a:schemeClr val="accent2">
                    <a:lumMod val="75000"/>
                  </a:schemeClr>
                </a:solidFill>
                <a:latin typeface="Cambria"/>
                <a:cs typeface="Cambria"/>
              </a:rPr>
              <a:t>campaigns tested in this research, </a:t>
            </a:r>
            <a:r>
              <a:rPr lang="en-US" i="1" dirty="0" smtClean="0">
                <a:solidFill>
                  <a:schemeClr val="accent2">
                    <a:lumMod val="75000"/>
                  </a:schemeClr>
                </a:solidFill>
                <a:latin typeface="Cambria"/>
                <a:cs typeface="Cambria"/>
              </a:rPr>
              <a:t>Dash Cam performed best, though each had their strengths and challenges.</a:t>
            </a:r>
          </a:p>
          <a:p>
            <a:pPr algn="l" defTabSz="910375" eaLnBrk="1" fontAlgn="auto" hangingPunct="1">
              <a:spcBef>
                <a:spcPts val="400"/>
              </a:spcBef>
              <a:spcAft>
                <a:spcPts val="400"/>
              </a:spcAft>
              <a:defRPr/>
            </a:pPr>
            <a:r>
              <a:rPr lang="en-US" b="0" i="1" dirty="0" smtClean="0">
                <a:solidFill>
                  <a:schemeClr val="accent2">
                    <a:lumMod val="75000"/>
                  </a:schemeClr>
                </a:solidFill>
                <a:latin typeface="Cambria"/>
                <a:cs typeface="Cambria"/>
              </a:rPr>
              <a:t>In ‘Dash Cam’, the imagery together with the tagline created a strong sense of urgency, but opportunities to optimize exist, particularly for the radio and print. </a:t>
            </a:r>
            <a:endParaRPr lang="en-US" b="0" i="1" dirty="0">
              <a:solidFill>
                <a:schemeClr val="accent2">
                  <a:lumMod val="75000"/>
                </a:schemeClr>
              </a:solidFill>
              <a:latin typeface="Cambria"/>
              <a:cs typeface="Cambria"/>
            </a:endParaRPr>
          </a:p>
          <a:p>
            <a:pPr algn="l" eaLnBrk="1" hangingPunct="1">
              <a:spcBef>
                <a:spcPts val="600"/>
              </a:spcBef>
              <a:spcAft>
                <a:spcPts val="600"/>
              </a:spcAft>
            </a:pPr>
            <a:r>
              <a:rPr lang="en-US" b="0" i="1" dirty="0" smtClean="0">
                <a:solidFill>
                  <a:schemeClr val="accent2">
                    <a:lumMod val="75000"/>
                  </a:schemeClr>
                </a:solidFill>
                <a:latin typeface="Cambria"/>
                <a:cs typeface="Cambria"/>
              </a:rPr>
              <a:t>Many liked ‘Your </a:t>
            </a:r>
            <a:r>
              <a:rPr lang="en-US" b="0" i="1" dirty="0">
                <a:solidFill>
                  <a:schemeClr val="accent2">
                    <a:lumMod val="75000"/>
                  </a:schemeClr>
                </a:solidFill>
                <a:latin typeface="Cambria"/>
                <a:cs typeface="Cambria"/>
              </a:rPr>
              <a:t>Exit’ </a:t>
            </a:r>
            <a:r>
              <a:rPr lang="en-US" b="0" i="1" dirty="0" smtClean="0">
                <a:solidFill>
                  <a:schemeClr val="accent2">
                    <a:lumMod val="75000"/>
                  </a:schemeClr>
                </a:solidFill>
                <a:latin typeface="Cambria"/>
                <a:cs typeface="Cambria"/>
              </a:rPr>
              <a:t>for its softer tone, and the radio spot resonated;  however, overall this approach struggled to create a sense of urgency.   The signage in the TV and print also generated some confusion.</a:t>
            </a:r>
            <a:endParaRPr lang="en-US" b="0" i="1" dirty="0">
              <a:solidFill>
                <a:schemeClr val="accent2">
                  <a:lumMod val="75000"/>
                </a:schemeClr>
              </a:solidFill>
              <a:latin typeface="Cambria"/>
              <a:cs typeface="Cambria"/>
            </a:endParaRPr>
          </a:p>
        </p:txBody>
      </p:sp>
      <p:cxnSp>
        <p:nvCxnSpPr>
          <p:cNvPr id="6" name="Straight Connector 5"/>
          <p:cNvCxnSpPr/>
          <p:nvPr/>
        </p:nvCxnSpPr>
        <p:spPr bwMode="auto">
          <a:xfrm>
            <a:off x="2590800" y="1066800"/>
            <a:ext cx="0" cy="5638800"/>
          </a:xfrm>
          <a:prstGeom prst="line">
            <a:avLst/>
          </a:prstGeom>
          <a:noFill/>
          <a:ln w="9525" cap="flat" cmpd="sng" algn="ctr">
            <a:solidFill>
              <a:schemeClr val="bg1">
                <a:lumMod val="85000"/>
              </a:schemeClr>
            </a:solidFill>
            <a:prstDash val="dash"/>
            <a:round/>
            <a:headEnd type="none" w="med" len="med"/>
            <a:tailEnd type="none" w="med" len="med"/>
          </a:ln>
          <a:effectLst/>
        </p:spPr>
      </p:cxnSp>
    </p:spTree>
    <p:extLst>
      <p:ext uri="{BB962C8B-B14F-4D97-AF65-F5344CB8AC3E}">
        <p14:creationId xmlns:p14="http://schemas.microsoft.com/office/powerpoint/2010/main" val="41649243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5575360"/>
              </p:ext>
            </p:extLst>
          </p:nvPr>
        </p:nvGraphicFramePr>
        <p:xfrm>
          <a:off x="76200" y="1371600"/>
          <a:ext cx="8915400" cy="5095240"/>
        </p:xfrm>
        <a:graphic>
          <a:graphicData uri="http://schemas.openxmlformats.org/drawingml/2006/table">
            <a:tbl>
              <a:tblPr firstRow="1" bandRow="1">
                <a:tableStyleId>{2D5ABB26-0587-4C30-8999-92F81FD0307C}</a:tableStyleId>
              </a:tblPr>
              <a:tblGrid>
                <a:gridCol w="2133600"/>
                <a:gridCol w="6781800"/>
              </a:tblGrid>
              <a:tr h="2667000">
                <a:tc>
                  <a:txBody>
                    <a:bodyPr/>
                    <a:lstStyle/>
                    <a:p>
                      <a:pPr marL="285750" indent="-285750" algn="l">
                        <a:spcBef>
                          <a:spcPts val="200"/>
                        </a:spcBef>
                        <a:spcAft>
                          <a:spcPts val="200"/>
                        </a:spcAft>
                        <a:buFont typeface="Wingdings" charset="2"/>
                        <a:buChar char="§"/>
                      </a:pPr>
                      <a:endParaRPr lang="en-US" sz="1400" b="0" dirty="0" smtClean="0">
                        <a:solidFill>
                          <a:schemeClr val="bg1">
                            <a:lumMod val="50000"/>
                          </a:schemeClr>
                        </a:solidFill>
                      </a:endParaRPr>
                    </a:p>
                  </a:txBody>
                  <a:tcPr>
                    <a:lnL>
                      <a:noFill/>
                    </a:lnL>
                    <a:lnR>
                      <a:noFill/>
                    </a:lnR>
                    <a:lnT>
                      <a:noFill/>
                    </a:lnT>
                    <a:lnB w="6350" cap="flat" cmpd="sng" algn="ctr">
                      <a:solidFill>
                        <a:srgbClr val="BFBFBF"/>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336550" indent="-222250" algn="l">
                        <a:spcBef>
                          <a:spcPts val="200"/>
                        </a:spcBef>
                        <a:spcAft>
                          <a:spcPts val="200"/>
                        </a:spcAft>
                        <a:buFont typeface="Wingdings" charset="2"/>
                        <a:buChar char="§"/>
                        <a:tabLst>
                          <a:tab pos="0" algn="l"/>
                          <a:tab pos="177800" algn="l"/>
                        </a:tabLst>
                      </a:pPr>
                      <a:r>
                        <a:rPr lang="en-US" sz="1400" b="0" dirty="0" smtClean="0">
                          <a:solidFill>
                            <a:srgbClr val="7F7F7F"/>
                          </a:solidFill>
                        </a:rPr>
                        <a:t>Imagery</a:t>
                      </a:r>
                      <a:r>
                        <a:rPr lang="en-US" sz="1400" b="0" baseline="0" dirty="0" smtClean="0">
                          <a:solidFill>
                            <a:srgbClr val="7F7F7F"/>
                          </a:solidFill>
                        </a:rPr>
                        <a:t> of child in car seat and parent connects ad to message – important in differentiating ad and drawing target audience into message.</a:t>
                      </a:r>
                      <a:endParaRPr lang="en-US" sz="1400" b="0" dirty="0" smtClean="0">
                        <a:solidFill>
                          <a:srgbClr val="7F7F7F"/>
                        </a:solidFill>
                      </a:endParaRPr>
                    </a:p>
                    <a:p>
                      <a:pPr marL="336550" indent="-222250" algn="l">
                        <a:spcBef>
                          <a:spcPts val="200"/>
                        </a:spcBef>
                        <a:spcAft>
                          <a:spcPts val="200"/>
                        </a:spcAft>
                        <a:buFont typeface="Wingdings" charset="2"/>
                        <a:buChar char="§"/>
                        <a:tabLst>
                          <a:tab pos="0" algn="l"/>
                          <a:tab pos="177800" algn="l"/>
                        </a:tabLst>
                      </a:pPr>
                      <a:r>
                        <a:rPr lang="en-US" sz="1400" b="0" dirty="0" smtClean="0">
                          <a:solidFill>
                            <a:srgbClr val="7F7F7F"/>
                          </a:solidFill>
                        </a:rPr>
                        <a:t>Serious, but not overly</a:t>
                      </a:r>
                      <a:r>
                        <a:rPr lang="en-US" sz="1400" b="0" baseline="0" dirty="0" smtClean="0">
                          <a:solidFill>
                            <a:srgbClr val="7F7F7F"/>
                          </a:solidFill>
                        </a:rPr>
                        <a:t> harsh</a:t>
                      </a:r>
                      <a:r>
                        <a:rPr lang="en-US" sz="1400" b="0" dirty="0" smtClean="0">
                          <a:solidFill>
                            <a:srgbClr val="7F7F7F"/>
                          </a:solidFill>
                        </a:rPr>
                        <a:t> tone in ads</a:t>
                      </a:r>
                      <a:r>
                        <a:rPr lang="en-US" sz="1400" b="0" baseline="0" dirty="0" smtClean="0">
                          <a:solidFill>
                            <a:srgbClr val="7F7F7F"/>
                          </a:solidFill>
                        </a:rPr>
                        <a:t> align with topic of child passenger safety and was perceived to be appropriate.</a:t>
                      </a:r>
                      <a:endParaRPr lang="en-US" sz="1400" b="0" dirty="0" smtClean="0">
                        <a:solidFill>
                          <a:srgbClr val="7F7F7F"/>
                        </a:solidFill>
                      </a:endParaRPr>
                    </a:p>
                    <a:p>
                      <a:pPr marL="336550" indent="-222250" algn="l">
                        <a:spcBef>
                          <a:spcPts val="200"/>
                        </a:spcBef>
                        <a:spcAft>
                          <a:spcPts val="200"/>
                        </a:spcAft>
                        <a:buFont typeface="Wingdings" charset="2"/>
                        <a:buChar char="§"/>
                        <a:tabLst>
                          <a:tab pos="0" algn="l"/>
                          <a:tab pos="177800" algn="l"/>
                        </a:tabLst>
                      </a:pPr>
                      <a:r>
                        <a:rPr lang="en-US" sz="1400" b="0" dirty="0" smtClean="0">
                          <a:solidFill>
                            <a:srgbClr val="7F7F7F"/>
                          </a:solidFill>
                        </a:rPr>
                        <a:t>Characters</a:t>
                      </a:r>
                      <a:r>
                        <a:rPr lang="en-US" sz="1400" b="0" baseline="0" dirty="0" smtClean="0">
                          <a:solidFill>
                            <a:srgbClr val="7F7F7F"/>
                          </a:solidFill>
                        </a:rPr>
                        <a:t> that depict parents who are uncertain but concerned about their child’s safety reflects how parents see themselves and resonates with target.</a:t>
                      </a:r>
                      <a:endParaRPr lang="en-US" sz="1400" b="0" dirty="0" smtClean="0">
                        <a:solidFill>
                          <a:srgbClr val="7F7F7F"/>
                        </a:solidFill>
                      </a:endParaRPr>
                    </a:p>
                    <a:p>
                      <a:pPr marL="336550" indent="-222250" algn="l">
                        <a:spcBef>
                          <a:spcPts val="200"/>
                        </a:spcBef>
                        <a:spcAft>
                          <a:spcPts val="200"/>
                        </a:spcAft>
                        <a:buFont typeface="Wingdings" charset="2"/>
                        <a:buChar char="§"/>
                        <a:tabLst>
                          <a:tab pos="0" algn="l"/>
                          <a:tab pos="177800" algn="l"/>
                        </a:tabLst>
                      </a:pPr>
                      <a:r>
                        <a:rPr lang="en-US" sz="1400" b="0" dirty="0" smtClean="0">
                          <a:solidFill>
                            <a:srgbClr val="7F7F7F"/>
                          </a:solidFill>
                        </a:rPr>
                        <a:t>Tagline</a:t>
                      </a:r>
                      <a:r>
                        <a:rPr lang="en-US" sz="1400" b="0" baseline="0" dirty="0" smtClean="0">
                          <a:solidFill>
                            <a:srgbClr val="7F7F7F"/>
                          </a:solidFill>
                        </a:rPr>
                        <a:t> that is prominently incorporated into ad is powerful and compelling.</a:t>
                      </a:r>
                      <a:endParaRPr lang="en-US" sz="1400" b="0" dirty="0" smtClean="0">
                        <a:solidFill>
                          <a:srgbClr val="7F7F7F"/>
                        </a:solidFill>
                      </a:endParaRPr>
                    </a:p>
                    <a:p>
                      <a:pPr marL="336550" indent="-222250" algn="l">
                        <a:spcBef>
                          <a:spcPts val="200"/>
                        </a:spcBef>
                        <a:spcAft>
                          <a:spcPts val="200"/>
                        </a:spcAft>
                        <a:buFont typeface="Wingdings" charset="2"/>
                        <a:buChar char="§"/>
                        <a:tabLst>
                          <a:tab pos="0" algn="l"/>
                          <a:tab pos="177800" algn="l"/>
                        </a:tabLst>
                      </a:pPr>
                      <a:r>
                        <a:rPr lang="en-US" sz="1400" b="0" baseline="0" dirty="0" smtClean="0">
                          <a:solidFill>
                            <a:srgbClr val="7F7F7F"/>
                          </a:solidFill>
                        </a:rPr>
                        <a:t>Statistic reinforces messaging and credibility.</a:t>
                      </a:r>
                    </a:p>
                    <a:p>
                      <a:pPr marL="336550" marR="0" indent="-222250" algn="l" defTabSz="910375" rtl="0" eaLnBrk="1" fontAlgn="auto" latinLnBrk="0" hangingPunct="1">
                        <a:lnSpc>
                          <a:spcPct val="100000"/>
                        </a:lnSpc>
                        <a:spcBef>
                          <a:spcPts val="200"/>
                        </a:spcBef>
                        <a:spcAft>
                          <a:spcPts val="200"/>
                        </a:spcAft>
                        <a:buClrTx/>
                        <a:buSzTx/>
                        <a:buFont typeface="Wingdings" charset="2"/>
                        <a:buChar char="§"/>
                        <a:tabLst>
                          <a:tab pos="0" algn="l"/>
                          <a:tab pos="177800" algn="l"/>
                        </a:tabLst>
                        <a:defRPr/>
                      </a:pPr>
                      <a:r>
                        <a:rPr lang="en-US" sz="1400" b="0" dirty="0" smtClean="0">
                          <a:solidFill>
                            <a:srgbClr val="7F7F7F"/>
                          </a:solidFill>
                        </a:rPr>
                        <a:t>URL that is prominently</a:t>
                      </a:r>
                      <a:r>
                        <a:rPr lang="en-US" sz="1400" b="0" baseline="0" dirty="0" smtClean="0">
                          <a:solidFill>
                            <a:srgbClr val="7F7F7F"/>
                          </a:solidFill>
                        </a:rPr>
                        <a:t> shown or announced is appreciated and recalled.</a:t>
                      </a:r>
                    </a:p>
                  </a:txBody>
                  <a:tcPr anchor="ctr">
                    <a:lnL>
                      <a:noFill/>
                    </a:lnL>
                    <a:lnR>
                      <a:noFill/>
                    </a:lnR>
                    <a:lnT>
                      <a:noFill/>
                    </a:lnT>
                    <a:lnB w="6350" cap="flat" cmpd="sng" algn="ctr">
                      <a:solidFill>
                        <a:srgbClr val="BFBFBF"/>
                      </a:solidFill>
                      <a:prstDash val="sysDash"/>
                      <a:round/>
                      <a:headEnd type="none" w="med" len="med"/>
                      <a:tailEnd type="none" w="med" len="med"/>
                    </a:lnB>
                    <a:lnTlToBr w="12700" cmpd="sng">
                      <a:noFill/>
                      <a:prstDash val="solid"/>
                    </a:lnTlToBr>
                    <a:lnBlToTr w="12700" cmpd="sng">
                      <a:noFill/>
                      <a:prstDash val="solid"/>
                    </a:lnBlToTr>
                  </a:tcPr>
                </a:tc>
              </a:tr>
              <a:tr h="2362200">
                <a:tc>
                  <a:txBody>
                    <a:bodyPr/>
                    <a:lstStyle/>
                    <a:p>
                      <a:pPr marL="285750" marR="0" indent="-285750" algn="l" defTabSz="910375" rtl="0" eaLnBrk="1" fontAlgn="auto" latinLnBrk="0" hangingPunct="1">
                        <a:lnSpc>
                          <a:spcPct val="100000"/>
                        </a:lnSpc>
                        <a:spcBef>
                          <a:spcPts val="400"/>
                        </a:spcBef>
                        <a:spcAft>
                          <a:spcPts val="400"/>
                        </a:spcAft>
                        <a:buClrTx/>
                        <a:buSzTx/>
                        <a:buFont typeface="Wingdings" charset="2"/>
                        <a:buChar char="§"/>
                        <a:tabLst>
                          <a:tab pos="292100" algn="l"/>
                        </a:tabLst>
                        <a:defRPr/>
                      </a:pPr>
                      <a:endParaRPr lang="en-US" sz="1600" b="0" dirty="0" smtClean="0">
                        <a:solidFill>
                          <a:schemeClr val="bg1">
                            <a:lumMod val="50000"/>
                          </a:schemeClr>
                        </a:solidFill>
                      </a:endParaRPr>
                    </a:p>
                  </a:txBody>
                  <a:tcPr>
                    <a:lnL>
                      <a:noFill/>
                    </a:lnL>
                    <a:lnR>
                      <a:noFill/>
                    </a:lnR>
                    <a:lnT w="6350" cap="flat" cmpd="sng" algn="ctr">
                      <a:solidFill>
                        <a:srgbClr val="BFBFBF"/>
                      </a:solidFill>
                      <a:prstDash val="sys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tcPr>
                </a:tc>
                <a:tc>
                  <a:txBody>
                    <a:bodyPr/>
                    <a:lstStyle/>
                    <a:p>
                      <a:pPr marL="338138" marR="0" indent="-223838" algn="l" defTabSz="910375" rtl="0" eaLnBrk="1" fontAlgn="auto" latinLnBrk="0" hangingPunct="1">
                        <a:lnSpc>
                          <a:spcPct val="100000"/>
                        </a:lnSpc>
                        <a:spcBef>
                          <a:spcPts val="200"/>
                        </a:spcBef>
                        <a:spcAft>
                          <a:spcPts val="200"/>
                        </a:spcAft>
                        <a:buClrTx/>
                        <a:buSzTx/>
                        <a:buFont typeface="Wingdings" charset="2"/>
                        <a:buChar char="§"/>
                        <a:tabLst>
                          <a:tab pos="228600" algn="l"/>
                        </a:tabLst>
                        <a:defRPr/>
                      </a:pPr>
                      <a:r>
                        <a:rPr lang="en-US" sz="1400" dirty="0" smtClean="0">
                          <a:solidFill>
                            <a:srgbClr val="7F7F7F"/>
                          </a:solidFill>
                        </a:rPr>
                        <a:t>Tone that is</a:t>
                      </a:r>
                      <a:r>
                        <a:rPr lang="en-US" sz="1400" baseline="0" dirty="0" smtClean="0">
                          <a:solidFill>
                            <a:srgbClr val="7F7F7F"/>
                          </a:solidFill>
                        </a:rPr>
                        <a:t> </a:t>
                      </a:r>
                      <a:r>
                        <a:rPr lang="en-US" sz="1400" dirty="0" smtClean="0">
                          <a:solidFill>
                            <a:srgbClr val="7F7F7F"/>
                          </a:solidFill>
                        </a:rPr>
                        <a:t>too harsh</a:t>
                      </a:r>
                      <a:r>
                        <a:rPr lang="en-US" sz="1400" baseline="0" dirty="0" smtClean="0">
                          <a:solidFill>
                            <a:srgbClr val="7F7F7F"/>
                          </a:solidFill>
                        </a:rPr>
                        <a:t> turns parents off and detracts from the main message.</a:t>
                      </a:r>
                      <a:endParaRPr lang="en-US" sz="1400" dirty="0" smtClean="0">
                        <a:solidFill>
                          <a:srgbClr val="7F7F7F"/>
                        </a:solidFill>
                      </a:endParaRPr>
                    </a:p>
                    <a:p>
                      <a:pPr marL="336550" marR="0" indent="-222250" algn="l" defTabSz="910375" rtl="0" eaLnBrk="1" fontAlgn="auto" latinLnBrk="0" hangingPunct="1">
                        <a:lnSpc>
                          <a:spcPct val="100000"/>
                        </a:lnSpc>
                        <a:spcBef>
                          <a:spcPts val="200"/>
                        </a:spcBef>
                        <a:spcAft>
                          <a:spcPts val="200"/>
                        </a:spcAft>
                        <a:buClrTx/>
                        <a:buSzTx/>
                        <a:buFont typeface="Wingdings" charset="2"/>
                        <a:buChar char="§"/>
                        <a:tabLst>
                          <a:tab pos="228600" algn="l"/>
                        </a:tabLst>
                        <a:defRPr/>
                      </a:pPr>
                      <a:r>
                        <a:rPr lang="en-US" sz="1400" dirty="0" smtClean="0">
                          <a:solidFill>
                            <a:srgbClr val="7F7F7F"/>
                          </a:solidFill>
                        </a:rPr>
                        <a:t>Ton</a:t>
                      </a:r>
                      <a:r>
                        <a:rPr lang="en-US" sz="1400" baseline="0" dirty="0" smtClean="0">
                          <a:solidFill>
                            <a:srgbClr val="7F7F7F"/>
                          </a:solidFill>
                        </a:rPr>
                        <a:t>e that is </a:t>
                      </a:r>
                      <a:r>
                        <a:rPr lang="en-US" sz="1400" dirty="0" smtClean="0">
                          <a:solidFill>
                            <a:srgbClr val="7F7F7F"/>
                          </a:solidFill>
                        </a:rPr>
                        <a:t>too humorous (e.g. silly, exaggerated, goofy)</a:t>
                      </a:r>
                      <a:r>
                        <a:rPr lang="en-US" sz="1400" baseline="0" dirty="0" smtClean="0">
                          <a:solidFill>
                            <a:srgbClr val="7F7F7F"/>
                          </a:solidFill>
                        </a:rPr>
                        <a:t> perceived to be inappropriate for a serious topic like car safety.</a:t>
                      </a:r>
                    </a:p>
                    <a:p>
                      <a:pPr marL="336550" marR="0" indent="-222250" algn="l" defTabSz="910375" rtl="0" eaLnBrk="1" fontAlgn="auto" latinLnBrk="0" hangingPunct="1">
                        <a:lnSpc>
                          <a:spcPct val="100000"/>
                        </a:lnSpc>
                        <a:spcBef>
                          <a:spcPts val="200"/>
                        </a:spcBef>
                        <a:spcAft>
                          <a:spcPts val="200"/>
                        </a:spcAft>
                        <a:buClrTx/>
                        <a:buSzTx/>
                        <a:buFont typeface="Wingdings" charset="2"/>
                        <a:buChar char="§"/>
                        <a:tabLst>
                          <a:tab pos="228600" algn="l"/>
                        </a:tabLst>
                        <a:defRPr/>
                      </a:pPr>
                      <a:r>
                        <a:rPr lang="en-US" sz="1400" baseline="0" dirty="0" smtClean="0">
                          <a:solidFill>
                            <a:srgbClr val="7F7F7F"/>
                          </a:solidFill>
                        </a:rPr>
                        <a:t>Tone that is too forceful or commanding also does not resonate – potential to make target feel threatened.</a:t>
                      </a:r>
                      <a:endParaRPr lang="en-US" sz="1400" dirty="0" smtClean="0">
                        <a:solidFill>
                          <a:srgbClr val="7F7F7F"/>
                        </a:solidFill>
                      </a:endParaRPr>
                    </a:p>
                    <a:p>
                      <a:pPr marL="336550" marR="0" indent="-222250" algn="l" defTabSz="910375" rtl="0" eaLnBrk="1" fontAlgn="auto" latinLnBrk="0" hangingPunct="1">
                        <a:lnSpc>
                          <a:spcPct val="100000"/>
                        </a:lnSpc>
                        <a:spcBef>
                          <a:spcPts val="200"/>
                        </a:spcBef>
                        <a:spcAft>
                          <a:spcPts val="200"/>
                        </a:spcAft>
                        <a:buClrTx/>
                        <a:buSzTx/>
                        <a:buFont typeface="Wingdings" charset="2"/>
                        <a:buChar char="§"/>
                        <a:tabLst>
                          <a:tab pos="228600" algn="l"/>
                        </a:tabLst>
                        <a:defRPr/>
                      </a:pPr>
                      <a:r>
                        <a:rPr lang="en-US" sz="1400" b="0" dirty="0" smtClean="0">
                          <a:solidFill>
                            <a:srgbClr val="7F7F7F"/>
                          </a:solidFill>
                        </a:rPr>
                        <a:t>Imagery</a:t>
                      </a:r>
                      <a:r>
                        <a:rPr lang="en-US" sz="1400" b="0" baseline="0" dirty="0" smtClean="0">
                          <a:solidFill>
                            <a:srgbClr val="7F7F7F"/>
                          </a:solidFill>
                        </a:rPr>
                        <a:t> of parents who are overly confident and make assumptions about their child’s safety perceived as irresponsible and idiotic,  caused parents to disassociate from the ad.</a:t>
                      </a:r>
                    </a:p>
                    <a:p>
                      <a:pPr marL="336550" marR="0" indent="-222250" algn="l" defTabSz="910375" rtl="0" eaLnBrk="1" fontAlgn="auto" latinLnBrk="0" hangingPunct="1">
                        <a:lnSpc>
                          <a:spcPct val="100000"/>
                        </a:lnSpc>
                        <a:spcBef>
                          <a:spcPts val="200"/>
                        </a:spcBef>
                        <a:spcAft>
                          <a:spcPts val="200"/>
                        </a:spcAft>
                        <a:buClrTx/>
                        <a:buSzTx/>
                        <a:buFont typeface="Wingdings" charset="2"/>
                        <a:buChar char="§"/>
                        <a:tabLst>
                          <a:tab pos="228600" algn="l"/>
                        </a:tabLst>
                        <a:defRPr/>
                      </a:pPr>
                      <a:r>
                        <a:rPr lang="en-US" sz="1400" b="0" baseline="0" dirty="0" smtClean="0">
                          <a:solidFill>
                            <a:srgbClr val="7F7F7F"/>
                          </a:solidFill>
                        </a:rPr>
                        <a:t>Absence of children</a:t>
                      </a:r>
                      <a:r>
                        <a:rPr lang="en-US" sz="1400" b="0" baseline="0" dirty="0" smtClean="0">
                          <a:solidFill>
                            <a:srgbClr val="FF0000"/>
                          </a:solidFill>
                        </a:rPr>
                        <a:t> </a:t>
                      </a:r>
                      <a:r>
                        <a:rPr lang="en-US" sz="1400" b="0" baseline="0" dirty="0" smtClean="0">
                          <a:solidFill>
                            <a:srgbClr val="7F7F7F"/>
                          </a:solidFill>
                        </a:rPr>
                        <a:t>in the executions – made it more difficult to connect messaging to ad.</a:t>
                      </a:r>
                    </a:p>
                  </a:txBody>
                  <a:tcPr anchor="ctr">
                    <a:lnL>
                      <a:noFill/>
                    </a:lnL>
                    <a:lnR>
                      <a:noFill/>
                    </a:lnR>
                    <a:lnT w="6350" cap="flat" cmpd="sng" algn="ctr">
                      <a:solidFill>
                        <a:srgbClr val="BFBFBF"/>
                      </a:solidFill>
                      <a:prstDash val="sysDash"/>
                      <a:round/>
                      <a:headEnd type="none" w="med" len="med"/>
                      <a:tailEnd type="none" w="med" len="med"/>
                    </a:lnT>
                    <a:lnB w="6350" cap="flat" cmpd="sng" algn="ctr">
                      <a:noFill/>
                      <a:prstDash val="lgDash"/>
                      <a:round/>
                      <a:headEnd type="none" w="med" len="med"/>
                      <a:tailEnd type="none" w="med" len="med"/>
                    </a:lnB>
                    <a:lnTlToBr w="12700" cmpd="sng">
                      <a:noFill/>
                      <a:prstDash val="solid"/>
                    </a:lnTlToBr>
                    <a:lnBlToTr w="12700" cmpd="sng">
                      <a:noFill/>
                      <a:prstDash val="solid"/>
                    </a:lnBlToTr>
                  </a:tcPr>
                </a:tc>
              </a:tr>
            </a:tbl>
          </a:graphicData>
        </a:graphic>
      </p:graphicFrame>
      <p:sp>
        <p:nvSpPr>
          <p:cNvPr id="9" name="Round Diagonal Corner Rectangle 8"/>
          <p:cNvSpPr/>
          <p:nvPr/>
        </p:nvSpPr>
        <p:spPr bwMode="auto">
          <a:xfrm>
            <a:off x="152400" y="4191000"/>
            <a:ext cx="1905000" cy="2286000"/>
          </a:xfrm>
          <a:prstGeom prst="round2DiagRect">
            <a:avLst/>
          </a:prstGeom>
          <a:solidFill>
            <a:schemeClr val="accent1"/>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6" name="Round Diagonal Corner Rectangle 5"/>
          <p:cNvSpPr/>
          <p:nvPr/>
        </p:nvSpPr>
        <p:spPr bwMode="auto">
          <a:xfrm>
            <a:off x="228600" y="1524000"/>
            <a:ext cx="1905000" cy="2286000"/>
          </a:xfrm>
          <a:prstGeom prst="round2DiagRect">
            <a:avLst/>
          </a:prstGeom>
          <a:solidFill>
            <a:schemeClr val="accent2"/>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 name="Title 2"/>
          <p:cNvSpPr>
            <a:spLocks noGrp="1"/>
          </p:cNvSpPr>
          <p:nvPr>
            <p:ph type="title"/>
          </p:nvPr>
        </p:nvSpPr>
        <p:spPr/>
        <p:txBody>
          <a:bodyPr anchor="t"/>
          <a:lstStyle/>
          <a:p>
            <a:r>
              <a:rPr lang="en-US" sz="3200" dirty="0">
                <a:solidFill>
                  <a:srgbClr val="675E47"/>
                </a:solidFill>
              </a:rPr>
              <a:t>Conclusions and Potential Implications</a:t>
            </a:r>
            <a:endParaRPr lang="en-US" dirty="0"/>
          </a:p>
        </p:txBody>
      </p:sp>
      <p:sp>
        <p:nvSpPr>
          <p:cNvPr id="2" name="Rectangle 1"/>
          <p:cNvSpPr/>
          <p:nvPr/>
        </p:nvSpPr>
        <p:spPr>
          <a:xfrm>
            <a:off x="304800" y="1981200"/>
            <a:ext cx="1676400" cy="1323439"/>
          </a:xfrm>
          <a:prstGeom prst="rect">
            <a:avLst/>
          </a:prstGeom>
        </p:spPr>
        <p:txBody>
          <a:bodyPr wrap="square">
            <a:spAutoFit/>
          </a:bodyPr>
          <a:lstStyle/>
          <a:p>
            <a:pPr algn="l" defTabSz="910375" eaLnBrk="1" fontAlgn="auto" hangingPunct="1">
              <a:spcBef>
                <a:spcPts val="400"/>
              </a:spcBef>
              <a:spcAft>
                <a:spcPts val="400"/>
              </a:spcAft>
              <a:defRPr/>
            </a:pPr>
            <a:r>
              <a:rPr lang="en-US" sz="2000" b="0" i="1" dirty="0" smtClean="0">
                <a:solidFill>
                  <a:srgbClr val="FFFFFF"/>
                </a:solidFill>
                <a:latin typeface="Cambria"/>
                <a:cs typeface="Cambria"/>
              </a:rPr>
              <a:t>Elements that worked and should be considered </a:t>
            </a:r>
            <a:endParaRPr lang="en-US" sz="2000" b="0" i="1" dirty="0">
              <a:solidFill>
                <a:srgbClr val="FFFFFF"/>
              </a:solidFill>
              <a:latin typeface="Cambria"/>
              <a:cs typeface="Cambria"/>
            </a:endParaRPr>
          </a:p>
        </p:txBody>
      </p:sp>
      <p:sp>
        <p:nvSpPr>
          <p:cNvPr id="13" name="Rectangle 12"/>
          <p:cNvSpPr/>
          <p:nvPr/>
        </p:nvSpPr>
        <p:spPr>
          <a:xfrm>
            <a:off x="304800" y="4648200"/>
            <a:ext cx="1702364" cy="1323439"/>
          </a:xfrm>
          <a:prstGeom prst="rect">
            <a:avLst/>
          </a:prstGeom>
        </p:spPr>
        <p:txBody>
          <a:bodyPr wrap="square">
            <a:spAutoFit/>
          </a:bodyPr>
          <a:lstStyle/>
          <a:p>
            <a:pPr algn="l" defTabSz="910375" eaLnBrk="1" fontAlgn="auto" hangingPunct="1">
              <a:spcBef>
                <a:spcPts val="400"/>
              </a:spcBef>
              <a:spcAft>
                <a:spcPts val="400"/>
              </a:spcAft>
              <a:defRPr/>
            </a:pPr>
            <a:r>
              <a:rPr lang="en-US" sz="2000" b="0" i="1" dirty="0" smtClean="0">
                <a:solidFill>
                  <a:srgbClr val="FFFFFF"/>
                </a:solidFill>
                <a:latin typeface="Cambria"/>
                <a:cs typeface="Cambria"/>
              </a:rPr>
              <a:t>Elements that did not work and should be reconsidered</a:t>
            </a:r>
            <a:endParaRPr lang="en-US" sz="2000" b="0" i="1" dirty="0">
              <a:solidFill>
                <a:srgbClr val="FFFFFF"/>
              </a:solidFill>
              <a:latin typeface="Cambria"/>
              <a:cs typeface="Cambria"/>
            </a:endParaRPr>
          </a:p>
        </p:txBody>
      </p:sp>
    </p:spTree>
    <p:extLst>
      <p:ext uri="{BB962C8B-B14F-4D97-AF65-F5344CB8AC3E}">
        <p14:creationId xmlns:p14="http://schemas.microsoft.com/office/powerpoint/2010/main" val="28656172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200" dirty="0"/>
              <a:t>Project Background and Objectives</a:t>
            </a:r>
          </a:p>
        </p:txBody>
      </p:sp>
      <p:sp>
        <p:nvSpPr>
          <p:cNvPr id="3"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788730501"/>
              </p:ext>
            </p:extLst>
          </p:nvPr>
        </p:nvGraphicFramePr>
        <p:xfrm>
          <a:off x="381000" y="1066800"/>
          <a:ext cx="8305800" cy="5196840"/>
        </p:xfrm>
        <a:graphic>
          <a:graphicData uri="http://schemas.openxmlformats.org/drawingml/2006/table">
            <a:tbl>
              <a:tblPr firstRow="1" bandRow="1">
                <a:tableStyleId>{5C22544A-7EE6-4342-B048-85BDC9FD1C3A}</a:tableStyleId>
              </a:tblPr>
              <a:tblGrid>
                <a:gridCol w="1283624"/>
                <a:gridCol w="7022176"/>
              </a:tblGrid>
              <a:tr h="2590800">
                <a:tc>
                  <a:txBody>
                    <a:bodyPr/>
                    <a:lstStyle/>
                    <a:p>
                      <a:r>
                        <a:rPr lang="en-US" sz="1800" b="0" i="1" dirty="0" smtClean="0">
                          <a:solidFill>
                            <a:srgbClr val="6F664C"/>
                          </a:solidFill>
                          <a:latin typeface="Cambria"/>
                          <a:cs typeface="Cambria"/>
                        </a:rPr>
                        <a:t>Situation</a:t>
                      </a:r>
                      <a:endParaRPr lang="en-US" sz="1800" b="0" i="1" dirty="0">
                        <a:solidFill>
                          <a:srgbClr val="6F664C"/>
                        </a:solidFill>
                        <a:latin typeface="Cambria"/>
                        <a:cs typeface="Cambria"/>
                      </a:endParaRPr>
                    </a:p>
                  </a:txBody>
                  <a:tcPr>
                    <a:lnL w="12700" cmpd="sng">
                      <a:noFill/>
                    </a:lnL>
                    <a:lnR w="12700" cmpd="sng">
                      <a:noFill/>
                    </a:lnR>
                    <a:lnT w="12700" cmpd="sng">
                      <a:noFill/>
                    </a:lnT>
                    <a:lnB w="3175" cap="flat" cmpd="sng" algn="ctr">
                      <a:solidFill>
                        <a:srgbClr val="A6A6A6"/>
                      </a:solidFill>
                      <a:prstDash val="dash"/>
                      <a:round/>
                      <a:headEnd type="none" w="med" len="med"/>
                      <a:tailEnd type="none" w="med" len="med"/>
                    </a:lnB>
                    <a:lnTlToBr w="12700" cmpd="sng">
                      <a:noFill/>
                      <a:prstDash val="solid"/>
                    </a:lnTlToBr>
                    <a:lnBlToTr w="12700" cmpd="sng">
                      <a:noFill/>
                      <a:prstDash val="solid"/>
                    </a:lnBlToTr>
                    <a:solidFill>
                      <a:srgbClr val="EBF2F2"/>
                    </a:solidFill>
                  </a:tcPr>
                </a:tc>
                <a:tc>
                  <a:txBody>
                    <a:bodyPr/>
                    <a:lstStyle/>
                    <a:p>
                      <a:pPr algn="l">
                        <a:spcBef>
                          <a:spcPts val="600"/>
                        </a:spcBef>
                        <a:spcAft>
                          <a:spcPts val="600"/>
                        </a:spcAft>
                      </a:pPr>
                      <a:r>
                        <a:rPr lang="en-US" sz="1400" b="0" dirty="0" smtClean="0">
                          <a:solidFill>
                            <a:srgbClr val="7F7F7F"/>
                          </a:solidFill>
                          <a:latin typeface="+mn-lt"/>
                          <a:cs typeface="Calibri"/>
                        </a:rPr>
                        <a:t>According to the National Highway Traffic Safety (NHTSA) 2012 child fatality data, car crashes are a leading cause of death for children 1—12 in America. However, this fatality rate could be greatly reduced if the correct child safety seats were always used.</a:t>
                      </a:r>
                    </a:p>
                    <a:p>
                      <a:pPr algn="l">
                        <a:spcBef>
                          <a:spcPts val="600"/>
                        </a:spcBef>
                        <a:spcAft>
                          <a:spcPts val="600"/>
                        </a:spcAft>
                      </a:pPr>
                      <a:r>
                        <a:rPr lang="en-US" sz="1400" b="0" dirty="0" smtClean="0">
                          <a:solidFill>
                            <a:srgbClr val="7F7F7F"/>
                          </a:solidFill>
                          <a:latin typeface="+mn-lt"/>
                          <a:cs typeface="Calibri"/>
                        </a:rPr>
                        <a:t>Even</a:t>
                      </a:r>
                      <a:r>
                        <a:rPr lang="en-US" sz="1400" b="0" baseline="0" dirty="0" smtClean="0">
                          <a:solidFill>
                            <a:srgbClr val="7F7F7F"/>
                          </a:solidFill>
                          <a:latin typeface="+mn-lt"/>
                          <a:cs typeface="Calibri"/>
                        </a:rPr>
                        <a:t> </a:t>
                      </a:r>
                      <a:r>
                        <a:rPr lang="en-US" sz="1400" b="0" dirty="0" smtClean="0">
                          <a:solidFill>
                            <a:srgbClr val="7F7F7F"/>
                          </a:solidFill>
                          <a:latin typeface="+mn-lt"/>
                          <a:cs typeface="Calibri"/>
                        </a:rPr>
                        <a:t>though parents and caregivers do everything they can to protect their children, children are still being killed or injured due to lack of knowledge about restraint use during a child’s development.</a:t>
                      </a:r>
                    </a:p>
                    <a:p>
                      <a:pPr algn="l">
                        <a:spcBef>
                          <a:spcPts val="600"/>
                        </a:spcBef>
                        <a:spcAft>
                          <a:spcPts val="600"/>
                        </a:spcAft>
                      </a:pPr>
                      <a:r>
                        <a:rPr lang="en-US" sz="1400" b="0" dirty="0" smtClean="0">
                          <a:solidFill>
                            <a:srgbClr val="7F7F7F"/>
                          </a:solidFill>
                          <a:latin typeface="+mn-lt"/>
                          <a:cs typeface="Calibri"/>
                        </a:rPr>
                        <a:t>The overall purpose of this research is to increase awareness about proper restraint use for children up to age 12. Creative concepts will be tested in order to determine which one is most impactful and motivates respondents to seek more information. </a:t>
                      </a:r>
                    </a:p>
                  </a:txBody>
                  <a:tcPr>
                    <a:lnL w="12700" cmpd="sng">
                      <a:noFill/>
                    </a:lnL>
                    <a:lnR w="12700" cmpd="sng">
                      <a:noFill/>
                    </a:lnR>
                    <a:lnT w="12700" cmpd="sng">
                      <a:noFill/>
                    </a:lnT>
                    <a:lnB w="3175" cap="flat" cmpd="sng" algn="ctr">
                      <a:solidFill>
                        <a:srgbClr val="A6A6A6"/>
                      </a:solidFill>
                      <a:prstDash val="dash"/>
                      <a:round/>
                      <a:headEnd type="none" w="med" len="med"/>
                      <a:tailEnd type="none" w="med" len="med"/>
                    </a:lnB>
                    <a:lnTlToBr w="12700" cmpd="sng">
                      <a:noFill/>
                      <a:prstDash val="solid"/>
                    </a:lnTlToBr>
                    <a:lnBlToTr w="12700" cmpd="sng">
                      <a:noFill/>
                      <a:prstDash val="solid"/>
                    </a:lnBlToTr>
                    <a:noFill/>
                  </a:tcPr>
                </a:tc>
              </a:tr>
              <a:tr h="1624760">
                <a:tc>
                  <a:txBody>
                    <a:bodyPr/>
                    <a:lstStyle/>
                    <a:p>
                      <a:r>
                        <a:rPr lang="en-US" sz="1800" b="0" i="1" dirty="0" smtClean="0">
                          <a:solidFill>
                            <a:srgbClr val="6F664C"/>
                          </a:solidFill>
                          <a:latin typeface="Cambria"/>
                          <a:cs typeface="Cambria"/>
                        </a:rPr>
                        <a:t>Specific Objectives</a:t>
                      </a:r>
                      <a:endParaRPr lang="en-US" sz="1800" b="0" i="1" dirty="0">
                        <a:solidFill>
                          <a:srgbClr val="6F664C"/>
                        </a:solidFill>
                        <a:latin typeface="Cambria"/>
                        <a:cs typeface="Cambria"/>
                      </a:endParaRPr>
                    </a:p>
                  </a:txBody>
                  <a:tcPr>
                    <a:lnL w="12700" cmpd="sng">
                      <a:noFill/>
                    </a:lnL>
                    <a:lnR w="12700" cmpd="sng">
                      <a:noFill/>
                    </a:lnR>
                    <a:lnT w="3175" cap="flat" cmpd="sng" algn="ctr">
                      <a:solidFill>
                        <a:srgbClr val="A6A6A6"/>
                      </a:solidFill>
                      <a:prstDash val="dash"/>
                      <a:round/>
                      <a:headEnd type="none" w="med" len="med"/>
                      <a:tailEnd type="none" w="med" len="med"/>
                    </a:lnT>
                    <a:lnB w="12700" cmpd="sng">
                      <a:noFill/>
                    </a:lnB>
                    <a:lnTlToBr w="12700" cmpd="sng">
                      <a:noFill/>
                      <a:prstDash val="solid"/>
                    </a:lnTlToBr>
                    <a:lnBlToTr w="12700" cmpd="sng">
                      <a:noFill/>
                      <a:prstDash val="solid"/>
                    </a:lnBlToTr>
                    <a:solidFill>
                      <a:srgbClr val="EBF2F2"/>
                    </a:solidFill>
                  </a:tcPr>
                </a:tc>
                <a:tc>
                  <a:txBody>
                    <a:bodyPr/>
                    <a:lstStyle/>
                    <a:p>
                      <a:pPr marL="0" indent="0">
                        <a:buClr>
                          <a:schemeClr val="bg1">
                            <a:lumMod val="50000"/>
                          </a:schemeClr>
                        </a:buClr>
                      </a:pPr>
                      <a:r>
                        <a:rPr lang="en-US" sz="1400" dirty="0" smtClean="0">
                          <a:solidFill>
                            <a:srgbClr val="7F7F7F"/>
                          </a:solidFill>
                        </a:rPr>
                        <a:t>Obtain feedback from respondents before final production to assess create effectiveness of proposed concepts. We will explore the following</a:t>
                      </a:r>
                    </a:p>
                    <a:p>
                      <a:pPr marL="473075" lvl="2" indent="-285750">
                        <a:spcBef>
                          <a:spcPts val="600"/>
                        </a:spcBef>
                        <a:spcAft>
                          <a:spcPts val="0"/>
                        </a:spcAft>
                        <a:buClr>
                          <a:schemeClr val="bg1">
                            <a:lumMod val="50000"/>
                          </a:schemeClr>
                        </a:buClr>
                        <a:buFont typeface="Wingdings" charset="2"/>
                        <a:buChar char="§"/>
                      </a:pPr>
                      <a:r>
                        <a:rPr lang="en-US" sz="1400" b="1" i="1" dirty="0" smtClean="0">
                          <a:solidFill>
                            <a:srgbClr val="7F7F7F"/>
                          </a:solidFill>
                        </a:rPr>
                        <a:t>Message comprehension:  </a:t>
                      </a:r>
                      <a:r>
                        <a:rPr lang="en-US" sz="1400" dirty="0" smtClean="0">
                          <a:solidFill>
                            <a:srgbClr val="7F7F7F"/>
                          </a:solidFill>
                        </a:rPr>
                        <a:t>Explore if the main message is coming through and if there is any confusion</a:t>
                      </a:r>
                    </a:p>
                    <a:p>
                      <a:pPr marL="473075" lvl="2" indent="-285750">
                        <a:spcBef>
                          <a:spcPts val="600"/>
                        </a:spcBef>
                        <a:spcAft>
                          <a:spcPts val="0"/>
                        </a:spcAft>
                        <a:buClr>
                          <a:schemeClr val="bg1">
                            <a:lumMod val="50000"/>
                          </a:schemeClr>
                        </a:buClr>
                        <a:buFont typeface="Wingdings" charset="2"/>
                        <a:buChar char="§"/>
                      </a:pPr>
                      <a:r>
                        <a:rPr lang="en-US" sz="1400" b="1" i="1" dirty="0" smtClean="0">
                          <a:solidFill>
                            <a:srgbClr val="7F7F7F"/>
                          </a:solidFill>
                        </a:rPr>
                        <a:t>Relevancy and meaningfulness</a:t>
                      </a:r>
                      <a:r>
                        <a:rPr lang="en-US" sz="1400" dirty="0" smtClean="0">
                          <a:solidFill>
                            <a:srgbClr val="7F7F7F"/>
                          </a:solidFill>
                        </a:rPr>
                        <a:t>:  Explore if concept resonates at a personal level and understand emotional connection</a:t>
                      </a:r>
                    </a:p>
                    <a:p>
                      <a:pPr marL="473075" lvl="2" indent="-285750">
                        <a:spcBef>
                          <a:spcPts val="600"/>
                        </a:spcBef>
                        <a:spcAft>
                          <a:spcPts val="0"/>
                        </a:spcAft>
                        <a:buClr>
                          <a:schemeClr val="bg1">
                            <a:lumMod val="50000"/>
                          </a:schemeClr>
                        </a:buClr>
                        <a:buFont typeface="Wingdings" charset="2"/>
                        <a:buChar char="§"/>
                      </a:pPr>
                      <a:r>
                        <a:rPr lang="en-US" sz="1400" b="1" i="1" dirty="0" smtClean="0">
                          <a:solidFill>
                            <a:srgbClr val="7F7F7F"/>
                          </a:solidFill>
                        </a:rPr>
                        <a:t>Likes/dislikes </a:t>
                      </a:r>
                      <a:r>
                        <a:rPr lang="en-US" sz="1400" dirty="0" smtClean="0">
                          <a:solidFill>
                            <a:srgbClr val="7F7F7F"/>
                          </a:solidFill>
                        </a:rPr>
                        <a:t>and any concerns</a:t>
                      </a:r>
                    </a:p>
                    <a:p>
                      <a:pPr marL="473075" lvl="2" indent="-285750">
                        <a:spcBef>
                          <a:spcPts val="600"/>
                        </a:spcBef>
                        <a:spcAft>
                          <a:spcPts val="0"/>
                        </a:spcAft>
                        <a:buClr>
                          <a:schemeClr val="bg1">
                            <a:lumMod val="50000"/>
                          </a:schemeClr>
                        </a:buClr>
                        <a:buFont typeface="Wingdings" charset="2"/>
                        <a:buChar char="§"/>
                      </a:pPr>
                      <a:r>
                        <a:rPr lang="en-US" sz="1400" b="1" i="1" dirty="0" smtClean="0">
                          <a:solidFill>
                            <a:srgbClr val="7F7F7F"/>
                          </a:solidFill>
                        </a:rPr>
                        <a:t>Motivation and action:  </a:t>
                      </a:r>
                      <a:r>
                        <a:rPr lang="en-US" sz="1400" dirty="0" smtClean="0">
                          <a:solidFill>
                            <a:srgbClr val="7F7F7F"/>
                          </a:solidFill>
                        </a:rPr>
                        <a:t>Understand the extent to which the concept increases interest in learning more about child passenger safety</a:t>
                      </a:r>
                    </a:p>
                    <a:p>
                      <a:pPr marL="187325" lvl="2" indent="0">
                        <a:spcBef>
                          <a:spcPts val="600"/>
                        </a:spcBef>
                        <a:spcAft>
                          <a:spcPts val="0"/>
                        </a:spcAft>
                        <a:buClr>
                          <a:schemeClr val="bg1">
                            <a:lumMod val="50000"/>
                          </a:schemeClr>
                        </a:buClr>
                        <a:buFont typeface="Wingdings" charset="2"/>
                        <a:buNone/>
                      </a:pPr>
                      <a:endParaRPr lang="en-US" sz="1400" dirty="0">
                        <a:solidFill>
                          <a:srgbClr val="7F7F7F"/>
                        </a:solidFill>
                      </a:endParaRPr>
                    </a:p>
                  </a:txBody>
                  <a:tcPr>
                    <a:lnL w="12700" cmpd="sng">
                      <a:noFill/>
                    </a:lnL>
                    <a:lnR w="12700" cmpd="sng">
                      <a:noFill/>
                    </a:lnR>
                    <a:lnT w="3175" cap="flat" cmpd="sng" algn="ctr">
                      <a:solidFill>
                        <a:srgbClr val="A6A6A6"/>
                      </a:solidFill>
                      <a:prstDash val="dash"/>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68792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6875" y="188913"/>
            <a:ext cx="6477000" cy="719137"/>
          </a:xfrm>
        </p:spPr>
        <p:txBody>
          <a:bodyPr/>
          <a:lstStyle/>
          <a:p>
            <a:pPr eaLnBrk="1" hangingPunct="1"/>
            <a:r>
              <a:rPr lang="en-GB" sz="3200" dirty="0" smtClean="0">
                <a:latin typeface="Helvetica" charset="0"/>
                <a:ea typeface="ＭＳ Ｐゴシック" charset="-128"/>
              </a:rPr>
              <a:t>Who we talked to</a:t>
            </a:r>
          </a:p>
        </p:txBody>
      </p:sp>
      <p:sp>
        <p:nvSpPr>
          <p:cNvPr id="20483" name="Rectangle 3"/>
          <p:cNvSpPr>
            <a:spLocks noChangeArrowheads="1"/>
          </p:cNvSpPr>
          <p:nvPr/>
        </p:nvSpPr>
        <p:spPr bwMode="auto">
          <a:xfrm>
            <a:off x="5029200" y="1828800"/>
            <a:ext cx="3733800" cy="3200400"/>
          </a:xfrm>
          <a:prstGeom prst="rect">
            <a:avLst/>
          </a:prstGeom>
          <a:noFill/>
          <a:ln w="9525">
            <a:noFill/>
            <a:miter lim="800000"/>
            <a:headEnd/>
            <a:tailEnd/>
          </a:ln>
        </p:spPr>
        <p:txBody>
          <a:bodyPr lIns="0" tIns="0" rIns="0" bIns="0"/>
          <a:lstStyle/>
          <a:p>
            <a:pPr marL="177800" lvl="1" indent="-176213" algn="l">
              <a:lnSpc>
                <a:spcPts val="1400"/>
              </a:lnSpc>
              <a:spcBef>
                <a:spcPts val="400"/>
              </a:spcBef>
              <a:spcAft>
                <a:spcPts val="400"/>
              </a:spcAft>
              <a:buSzPct val="85000"/>
              <a:buFont typeface="Wingdings" panose="05000000000000000000" pitchFamily="2" charset="2"/>
              <a:buChar char="§"/>
            </a:pPr>
            <a:r>
              <a:rPr lang="en-US" sz="1400" b="0" dirty="0">
                <a:solidFill>
                  <a:schemeClr val="bg1">
                    <a:lumMod val="50000"/>
                  </a:schemeClr>
                </a:solidFill>
                <a:latin typeface="Calibri" panose="020F0502020204030204" pitchFamily="34" charset="0"/>
                <a:cs typeface="Calibri" panose="020F0502020204030204" pitchFamily="34" charset="0"/>
              </a:rPr>
              <a:t>Ages between 18 and 65 (good mix)</a:t>
            </a:r>
          </a:p>
          <a:p>
            <a:pPr marL="177800" lvl="1" indent="-176213" algn="l">
              <a:lnSpc>
                <a:spcPts val="1400"/>
              </a:lnSpc>
              <a:spcBef>
                <a:spcPts val="400"/>
              </a:spcBef>
              <a:spcAft>
                <a:spcPts val="400"/>
              </a:spcAft>
              <a:buSzPct val="85000"/>
              <a:buFont typeface="Wingdings" panose="05000000000000000000" pitchFamily="2" charset="2"/>
              <a:buChar char="§"/>
            </a:pPr>
            <a:r>
              <a:rPr lang="en-US" sz="1400" b="0" dirty="0" smtClean="0">
                <a:solidFill>
                  <a:schemeClr val="bg1">
                    <a:lumMod val="50000"/>
                  </a:schemeClr>
                </a:solidFill>
                <a:latin typeface="Calibri" panose="020F0502020204030204" pitchFamily="34" charset="0"/>
                <a:cs typeface="Calibri" panose="020F0502020204030204" pitchFamily="34" charset="0"/>
              </a:rPr>
              <a:t>Parents/caregivers with </a:t>
            </a:r>
            <a:r>
              <a:rPr lang="en-US" sz="1400" b="0" dirty="0">
                <a:solidFill>
                  <a:schemeClr val="bg1">
                    <a:lumMod val="50000"/>
                  </a:schemeClr>
                </a:solidFill>
                <a:latin typeface="Calibri" panose="020F0502020204030204" pitchFamily="34" charset="0"/>
                <a:cs typeface="Calibri" panose="020F0502020204030204" pitchFamily="34" charset="0"/>
              </a:rPr>
              <a:t>children of mixed ages ranging from </a:t>
            </a:r>
            <a:r>
              <a:rPr lang="en-US" sz="1400" b="0" dirty="0" smtClean="0">
                <a:solidFill>
                  <a:schemeClr val="bg1">
                    <a:lumMod val="50000"/>
                  </a:schemeClr>
                </a:solidFill>
                <a:latin typeface="Calibri" panose="020F0502020204030204" pitchFamily="34" charset="0"/>
                <a:cs typeface="Calibri" panose="020F0502020204030204" pitchFamily="34" charset="0"/>
              </a:rPr>
              <a:t>0 </a:t>
            </a:r>
            <a:r>
              <a:rPr lang="en-US" sz="1400" b="0" dirty="0">
                <a:solidFill>
                  <a:schemeClr val="bg1">
                    <a:lumMod val="50000"/>
                  </a:schemeClr>
                </a:solidFill>
                <a:latin typeface="Calibri" panose="020F0502020204030204" pitchFamily="34" charset="0"/>
                <a:cs typeface="Calibri" panose="020F0502020204030204" pitchFamily="34" charset="0"/>
              </a:rPr>
              <a:t>to 12</a:t>
            </a:r>
          </a:p>
          <a:p>
            <a:pPr marL="177800" lvl="1" indent="-176213" algn="l">
              <a:lnSpc>
                <a:spcPts val="1400"/>
              </a:lnSpc>
              <a:spcBef>
                <a:spcPts val="400"/>
              </a:spcBef>
              <a:spcAft>
                <a:spcPts val="400"/>
              </a:spcAft>
              <a:buSzPct val="85000"/>
              <a:buFont typeface="Wingdings" panose="05000000000000000000" pitchFamily="2" charset="2"/>
              <a:buChar char="§"/>
            </a:pPr>
            <a:r>
              <a:rPr lang="en-US" sz="1400" b="0" dirty="0">
                <a:solidFill>
                  <a:schemeClr val="bg1">
                    <a:lumMod val="50000"/>
                  </a:schemeClr>
                </a:solidFill>
                <a:latin typeface="Calibri" panose="020F0502020204030204" pitchFamily="34" charset="0"/>
                <a:cs typeface="Calibri" panose="020F0502020204030204" pitchFamily="34" charset="0"/>
              </a:rPr>
              <a:t>Drive with their kid(s) in the car at least 3 times/week</a:t>
            </a:r>
          </a:p>
          <a:p>
            <a:pPr marL="177800" lvl="1" indent="-176213" algn="l">
              <a:lnSpc>
                <a:spcPts val="1400"/>
              </a:lnSpc>
              <a:spcBef>
                <a:spcPts val="400"/>
              </a:spcBef>
              <a:spcAft>
                <a:spcPts val="400"/>
              </a:spcAft>
              <a:buSzPct val="85000"/>
              <a:buFont typeface="Wingdings" panose="05000000000000000000" pitchFamily="2" charset="2"/>
              <a:buChar char="§"/>
            </a:pPr>
            <a:r>
              <a:rPr lang="en-US" sz="1400" b="0" dirty="0">
                <a:solidFill>
                  <a:schemeClr val="bg1">
                    <a:lumMod val="50000"/>
                  </a:schemeClr>
                </a:solidFill>
                <a:latin typeface="Calibri" panose="020F0502020204030204" pitchFamily="34" charset="0"/>
                <a:cs typeface="Calibri" panose="020F0502020204030204" pitchFamily="34" charset="0"/>
              </a:rPr>
              <a:t>Mix of income representative of </a:t>
            </a:r>
            <a:r>
              <a:rPr lang="en-US" sz="1400" b="0" dirty="0" smtClean="0">
                <a:solidFill>
                  <a:schemeClr val="bg1">
                    <a:lumMod val="50000"/>
                  </a:schemeClr>
                </a:solidFill>
                <a:latin typeface="Calibri" panose="020F0502020204030204" pitchFamily="34" charset="0"/>
                <a:cs typeface="Calibri" panose="020F0502020204030204" pitchFamily="34" charset="0"/>
              </a:rPr>
              <a:t>each market</a:t>
            </a:r>
            <a:endParaRPr lang="en-US" sz="1400" b="0" dirty="0">
              <a:solidFill>
                <a:schemeClr val="bg1">
                  <a:lumMod val="50000"/>
                </a:schemeClr>
              </a:solidFill>
              <a:latin typeface="Calibri" panose="020F0502020204030204" pitchFamily="34" charset="0"/>
              <a:cs typeface="Calibri" panose="020F0502020204030204" pitchFamily="34" charset="0"/>
            </a:endParaRPr>
          </a:p>
          <a:p>
            <a:pPr marL="177800" lvl="1" indent="-176213" algn="l">
              <a:lnSpc>
                <a:spcPts val="1400"/>
              </a:lnSpc>
              <a:spcBef>
                <a:spcPts val="400"/>
              </a:spcBef>
              <a:spcAft>
                <a:spcPts val="400"/>
              </a:spcAft>
              <a:buSzPct val="85000"/>
              <a:buFont typeface="Wingdings" panose="05000000000000000000" pitchFamily="2" charset="2"/>
              <a:buChar char="§"/>
            </a:pPr>
            <a:r>
              <a:rPr lang="en-US" sz="1400" b="0" dirty="0">
                <a:solidFill>
                  <a:schemeClr val="bg1">
                    <a:lumMod val="50000"/>
                  </a:schemeClr>
                </a:solidFill>
                <a:latin typeface="Calibri" panose="020F0502020204030204" pitchFamily="34" charset="0"/>
                <a:cs typeface="Calibri" panose="020F0502020204030204" pitchFamily="34" charset="0"/>
              </a:rPr>
              <a:t>Mix of gender</a:t>
            </a:r>
          </a:p>
          <a:p>
            <a:pPr marL="177800" lvl="1" indent="-176213" algn="l">
              <a:lnSpc>
                <a:spcPts val="1400"/>
              </a:lnSpc>
              <a:spcBef>
                <a:spcPts val="400"/>
              </a:spcBef>
              <a:spcAft>
                <a:spcPts val="400"/>
              </a:spcAft>
              <a:buSzPct val="85000"/>
              <a:buFont typeface="Wingdings" panose="05000000000000000000" pitchFamily="2" charset="2"/>
              <a:buChar char="§"/>
            </a:pPr>
            <a:r>
              <a:rPr lang="en-US" sz="1400" b="0" dirty="0">
                <a:solidFill>
                  <a:schemeClr val="bg1">
                    <a:lumMod val="50000"/>
                  </a:schemeClr>
                </a:solidFill>
                <a:latin typeface="Calibri" panose="020F0502020204030204" pitchFamily="34" charset="0"/>
                <a:cs typeface="Calibri" panose="020F0502020204030204" pitchFamily="34" charset="0"/>
              </a:rPr>
              <a:t>Mix of marital status</a:t>
            </a:r>
          </a:p>
        </p:txBody>
      </p:sp>
      <p:cxnSp>
        <p:nvCxnSpPr>
          <p:cNvPr id="17" name="Straight Connector 16"/>
          <p:cNvCxnSpPr/>
          <p:nvPr/>
        </p:nvCxnSpPr>
        <p:spPr bwMode="auto">
          <a:xfrm>
            <a:off x="330200" y="1295400"/>
            <a:ext cx="8434388" cy="0"/>
          </a:xfrm>
          <a:prstGeom prst="line">
            <a:avLst/>
          </a:prstGeom>
          <a:noFill/>
          <a:ln w="9525" cap="flat" cmpd="sng" algn="ctr">
            <a:solidFill>
              <a:schemeClr val="accent2">
                <a:lumMod val="75000"/>
              </a:schemeClr>
            </a:solidFill>
            <a:prstDash val="solid"/>
            <a:round/>
            <a:headEnd type="none" w="med" len="med"/>
            <a:tailEnd type="none" w="med" len="med"/>
          </a:ln>
          <a:effectLst/>
        </p:spPr>
      </p:cxnSp>
      <p:sp>
        <p:nvSpPr>
          <p:cNvPr id="25606" name="Rectangle 3"/>
          <p:cNvSpPr>
            <a:spLocks noChangeArrowheads="1"/>
          </p:cNvSpPr>
          <p:nvPr/>
        </p:nvSpPr>
        <p:spPr bwMode="auto">
          <a:xfrm>
            <a:off x="357188" y="5410200"/>
            <a:ext cx="8634412" cy="1066800"/>
          </a:xfrm>
          <a:prstGeom prst="rect">
            <a:avLst/>
          </a:prstGeom>
          <a:noFill/>
          <a:ln>
            <a:noFill/>
          </a:ln>
          <a:extLst/>
        </p:spPr>
        <p:txBody>
          <a:bodyPr lIns="0" tIns="0" rIns="0" bIns="0"/>
          <a:lstStyle/>
          <a:p>
            <a:pPr marL="342900" lvl="0" indent="-342900" algn="l">
              <a:spcBef>
                <a:spcPct val="20000"/>
              </a:spcBef>
              <a:spcAft>
                <a:spcPct val="20000"/>
              </a:spcAft>
              <a:buClr>
                <a:srgbClr val="94C11F"/>
              </a:buClr>
              <a:buSzPct val="85000"/>
            </a:pPr>
            <a:r>
              <a:rPr lang="en-US" sz="1200" dirty="0" smtClean="0">
                <a:solidFill>
                  <a:srgbClr val="7F7F7F"/>
                </a:solidFill>
                <a:latin typeface="Helvetica"/>
                <a:cs typeface="Helvetica"/>
              </a:rPr>
              <a:t>Six mini-focus </a:t>
            </a:r>
            <a:r>
              <a:rPr lang="en-US" sz="1200" dirty="0">
                <a:solidFill>
                  <a:srgbClr val="7F7F7F"/>
                </a:solidFill>
                <a:latin typeface="Helvetica"/>
                <a:cs typeface="Helvetica"/>
              </a:rPr>
              <a:t>groups with </a:t>
            </a:r>
            <a:r>
              <a:rPr lang="en-US" sz="1200" dirty="0" smtClean="0">
                <a:solidFill>
                  <a:srgbClr val="7F7F7F"/>
                </a:solidFill>
                <a:latin typeface="Helvetica"/>
                <a:cs typeface="Helvetica"/>
              </a:rPr>
              <a:t>General Market </a:t>
            </a:r>
            <a:r>
              <a:rPr lang="en-US" sz="1200" dirty="0">
                <a:solidFill>
                  <a:srgbClr val="7F7F7F"/>
                </a:solidFill>
                <a:latin typeface="Helvetica"/>
                <a:cs typeface="Helvetica"/>
              </a:rPr>
              <a:t>parents </a:t>
            </a:r>
            <a:r>
              <a:rPr lang="en-US" sz="1200" dirty="0" smtClean="0">
                <a:solidFill>
                  <a:srgbClr val="7F7F7F"/>
                </a:solidFill>
                <a:latin typeface="Helvetica"/>
                <a:cs typeface="Helvetica"/>
              </a:rPr>
              <a:t>of kids ages 0-12</a:t>
            </a:r>
          </a:p>
          <a:p>
            <a:pPr marL="342900" lvl="0" indent="-228600" algn="l">
              <a:spcBef>
                <a:spcPct val="20000"/>
              </a:spcBef>
              <a:spcAft>
                <a:spcPct val="20000"/>
              </a:spcAft>
              <a:buClr>
                <a:schemeClr val="bg1">
                  <a:lumMod val="50000"/>
                </a:schemeClr>
              </a:buClr>
              <a:buSzPct val="85000"/>
              <a:buFont typeface="Wingdings" charset="2"/>
              <a:buChar char="§"/>
            </a:pPr>
            <a:r>
              <a:rPr lang="en-US" sz="1200" b="0" dirty="0" smtClean="0">
                <a:solidFill>
                  <a:srgbClr val="7F7F7F"/>
                </a:solidFill>
                <a:latin typeface="Helvetica"/>
                <a:cs typeface="Helvetica"/>
              </a:rPr>
              <a:t>3 groups in Chicago, 3 in Atlanta</a:t>
            </a:r>
          </a:p>
          <a:p>
            <a:pPr marL="342900" lvl="0" indent="-228600" algn="l">
              <a:spcBef>
                <a:spcPct val="20000"/>
              </a:spcBef>
              <a:spcAft>
                <a:spcPct val="20000"/>
              </a:spcAft>
              <a:buClr>
                <a:schemeClr val="bg1">
                  <a:lumMod val="50000"/>
                </a:schemeClr>
              </a:buClr>
              <a:buSzPct val="85000"/>
              <a:buFont typeface="Wingdings" charset="2"/>
              <a:buChar char="§"/>
            </a:pPr>
            <a:r>
              <a:rPr lang="en-US" sz="1200" b="0" dirty="0" smtClean="0">
                <a:solidFill>
                  <a:srgbClr val="7F7F7F"/>
                </a:solidFill>
                <a:latin typeface="Helvetica"/>
                <a:cs typeface="Helvetica"/>
              </a:rPr>
              <a:t>2 groups of parents/caregivers with kids ages 0-3, 2 with parents</a:t>
            </a:r>
            <a:r>
              <a:rPr lang="en-US" sz="1200" b="0" dirty="0">
                <a:solidFill>
                  <a:srgbClr val="7F7F7F"/>
                </a:solidFill>
                <a:latin typeface="Helvetica"/>
                <a:cs typeface="Helvetica"/>
              </a:rPr>
              <a:t>/caregivers</a:t>
            </a:r>
            <a:r>
              <a:rPr lang="en-US" sz="1200" b="0" dirty="0" smtClean="0">
                <a:solidFill>
                  <a:srgbClr val="7F7F7F"/>
                </a:solidFill>
                <a:latin typeface="Helvetica"/>
                <a:cs typeface="Helvetica"/>
              </a:rPr>
              <a:t> of kids ages 4-7, and 2 with parents</a:t>
            </a:r>
            <a:r>
              <a:rPr lang="en-US" sz="1200" b="0" dirty="0">
                <a:solidFill>
                  <a:srgbClr val="7F7F7F"/>
                </a:solidFill>
                <a:latin typeface="Helvetica"/>
                <a:cs typeface="Helvetica"/>
              </a:rPr>
              <a:t>/caregivers</a:t>
            </a:r>
            <a:r>
              <a:rPr lang="en-US" sz="1200" b="0" dirty="0" smtClean="0">
                <a:solidFill>
                  <a:srgbClr val="7F7F7F"/>
                </a:solidFill>
                <a:latin typeface="Helvetica"/>
                <a:cs typeface="Helvetica"/>
              </a:rPr>
              <a:t> of kids ages 8-12</a:t>
            </a:r>
          </a:p>
          <a:p>
            <a:pPr marL="342900" lvl="0" indent="-228600" algn="l">
              <a:spcBef>
                <a:spcPct val="20000"/>
              </a:spcBef>
              <a:spcAft>
                <a:spcPct val="20000"/>
              </a:spcAft>
              <a:buClr>
                <a:schemeClr val="bg1">
                  <a:lumMod val="50000"/>
                </a:schemeClr>
              </a:buClr>
              <a:buSzPct val="85000"/>
              <a:buFont typeface="Wingdings" charset="2"/>
              <a:buChar char="§"/>
            </a:pPr>
            <a:r>
              <a:rPr lang="en-US" sz="1200" b="0" dirty="0" smtClean="0">
                <a:solidFill>
                  <a:srgbClr val="7F7F7F"/>
                </a:solidFill>
                <a:latin typeface="Helvetica"/>
                <a:cs typeface="Helvetica"/>
              </a:rPr>
              <a:t>Groups representative of market-Mix ethnicities</a:t>
            </a:r>
          </a:p>
          <a:p>
            <a:pPr marL="114300" lvl="2" algn="l">
              <a:spcBef>
                <a:spcPct val="20000"/>
              </a:spcBef>
              <a:spcAft>
                <a:spcPct val="20000"/>
              </a:spcAft>
              <a:buClr>
                <a:schemeClr val="bg1">
                  <a:lumMod val="50000"/>
                </a:schemeClr>
              </a:buClr>
            </a:pPr>
            <a:endParaRPr lang="en-US" sz="1200" b="0" dirty="0" smtClean="0">
              <a:solidFill>
                <a:srgbClr val="7F7F7F"/>
              </a:solidFill>
              <a:latin typeface="Calibri"/>
              <a:ea typeface="ＭＳ Ｐゴシック" charset="0"/>
              <a:cs typeface="Calibri"/>
            </a:endParaRPr>
          </a:p>
        </p:txBody>
      </p:sp>
      <p:sp>
        <p:nvSpPr>
          <p:cNvPr id="26" name="Left Brace 25"/>
          <p:cNvSpPr/>
          <p:nvPr/>
        </p:nvSpPr>
        <p:spPr bwMode="auto">
          <a:xfrm>
            <a:off x="4745038" y="1524000"/>
            <a:ext cx="160763" cy="3657600"/>
          </a:xfrm>
          <a:prstGeom prst="leftBrace">
            <a:avLst>
              <a:gd name="adj1" fmla="val 69547"/>
              <a:gd name="adj2" fmla="val 50000"/>
            </a:avLst>
          </a:prstGeom>
          <a:noFill/>
          <a:ln w="9525" cap="flat" cmpd="sng" algn="ctr">
            <a:solidFill>
              <a:schemeClr val="bg1">
                <a:lumMod val="65000"/>
              </a:schemeClr>
            </a:solidFill>
            <a:prstDash val="solid"/>
            <a:round/>
            <a:headEnd type="none" w="med" len="med"/>
            <a:tailEnd type="none" w="med" len="med"/>
          </a:ln>
          <a:effectLst/>
        </p:spPr>
        <p:txBody>
          <a:bodyPr lIns="71972" tIns="0" rIns="71972" bIns="0"/>
          <a:lstStyle/>
          <a:p>
            <a:pPr algn="l" defTabSz="914033" eaLnBrk="1" hangingPunct="1">
              <a:defRPr/>
            </a:pPr>
            <a:endParaRPr lang="en-US" sz="1400" b="0" dirty="0">
              <a:solidFill>
                <a:srgbClr val="5B5C5E"/>
              </a:solidFill>
              <a:ea typeface="ＭＳ Ｐゴシック" charset="0"/>
              <a:cs typeface="ＭＳ Ｐゴシック" charset="0"/>
            </a:endParaRPr>
          </a:p>
        </p:txBody>
      </p:sp>
      <p:grpSp>
        <p:nvGrpSpPr>
          <p:cNvPr id="20489" name="Group 26" descr="Map of the U.S. highlighting Chicago and Atlanta" title="Map"/>
          <p:cNvGrpSpPr>
            <a:grpSpLocks/>
          </p:cNvGrpSpPr>
          <p:nvPr/>
        </p:nvGrpSpPr>
        <p:grpSpPr bwMode="auto">
          <a:xfrm>
            <a:off x="304800" y="2006684"/>
            <a:ext cx="3884295" cy="2412916"/>
            <a:chOff x="286515" y="2028452"/>
            <a:chExt cx="3490547" cy="2143140"/>
          </a:xfrm>
        </p:grpSpPr>
        <p:pic>
          <p:nvPicPr>
            <p:cNvPr id="20492" name="Picture 31"/>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286515" y="2028452"/>
              <a:ext cx="3490547" cy="2143140"/>
            </a:xfrm>
            <a:prstGeom prst="rect">
              <a:avLst/>
            </a:prstGeom>
            <a:noFill/>
            <a:ln w="9525">
              <a:noFill/>
              <a:miter lim="800000"/>
              <a:headEnd/>
              <a:tailEnd/>
            </a:ln>
          </p:spPr>
        </p:pic>
        <p:sp>
          <p:nvSpPr>
            <p:cNvPr id="9" name="Oval 6"/>
            <p:cNvSpPr>
              <a:spLocks noChangeArrowheads="1"/>
            </p:cNvSpPr>
            <p:nvPr/>
          </p:nvSpPr>
          <p:spPr bwMode="auto">
            <a:xfrm flipV="1">
              <a:off x="2947121" y="3488280"/>
              <a:ext cx="78421" cy="74188"/>
            </a:xfrm>
            <a:prstGeom prst="ellipse">
              <a:avLst/>
            </a:prstGeom>
            <a:solidFill>
              <a:schemeClr val="bg1">
                <a:alpha val="25000"/>
              </a:schemeClr>
            </a:solidFill>
            <a:ln w="57150">
              <a:solidFill>
                <a:schemeClr val="accent2">
                  <a:lumMod val="75000"/>
                </a:schemeClr>
              </a:solidFill>
              <a:round/>
              <a:headEnd/>
              <a:tailEnd/>
            </a:ln>
            <a:effectLst/>
          </p:spPr>
          <p:txBody>
            <a:bodyPr rot="10800000" vert="eaVert" wrap="none" lIns="91431" tIns="45716" rIns="91431" bIns="45716" anchor="ctr"/>
            <a:lstStyle/>
            <a:p>
              <a:pPr algn="l" eaLnBrk="1" hangingPunct="1">
                <a:defRPr/>
              </a:pPr>
              <a:endParaRPr lang="en-US" sz="1400" b="0" dirty="0">
                <a:solidFill>
                  <a:srgbClr val="5B5C5E"/>
                </a:solidFill>
                <a:latin typeface="Arial" charset="0"/>
                <a:ea typeface="ＭＳ Ｐゴシック" charset="0"/>
                <a:cs typeface="ＭＳ Ｐゴシック" charset="0"/>
              </a:endParaRPr>
            </a:p>
          </p:txBody>
        </p:sp>
        <p:sp>
          <p:nvSpPr>
            <p:cNvPr id="20494" name="Rectangle 21"/>
            <p:cNvSpPr>
              <a:spLocks noChangeArrowheads="1"/>
            </p:cNvSpPr>
            <p:nvPr/>
          </p:nvSpPr>
          <p:spPr bwMode="auto">
            <a:xfrm>
              <a:off x="2389103" y="3402552"/>
              <a:ext cx="1184244" cy="295277"/>
            </a:xfrm>
            <a:prstGeom prst="rect">
              <a:avLst/>
            </a:prstGeom>
            <a:noFill/>
            <a:ln w="28575">
              <a:noFill/>
              <a:round/>
              <a:headEnd/>
              <a:tailEnd/>
            </a:ln>
          </p:spPr>
          <p:txBody>
            <a:bodyPr lIns="71993" tIns="0" rIns="71993" bIns="0"/>
            <a:lstStyle/>
            <a:p>
              <a:pPr algn="l" defTabSz="912813" eaLnBrk="1" hangingPunct="1"/>
              <a:r>
                <a:rPr lang="en-US" sz="1200" b="0" dirty="0" smtClean="0">
                  <a:solidFill>
                    <a:srgbClr val="7F7F7F"/>
                  </a:solidFill>
                </a:rPr>
                <a:t>Atlanta</a:t>
              </a:r>
              <a:endParaRPr lang="en-US" sz="1200" b="0" dirty="0">
                <a:solidFill>
                  <a:srgbClr val="7F7F7F"/>
                </a:solidFill>
              </a:endParaRPr>
            </a:p>
          </p:txBody>
        </p:sp>
      </p:grpSp>
      <p:cxnSp>
        <p:nvCxnSpPr>
          <p:cNvPr id="21" name="Straight Connector 20"/>
          <p:cNvCxnSpPr/>
          <p:nvPr/>
        </p:nvCxnSpPr>
        <p:spPr bwMode="auto">
          <a:xfrm>
            <a:off x="330200" y="5334000"/>
            <a:ext cx="8434388" cy="0"/>
          </a:xfrm>
          <a:prstGeom prst="line">
            <a:avLst/>
          </a:prstGeom>
          <a:noFill/>
          <a:ln w="9525" cap="flat" cmpd="sng" algn="ctr">
            <a:solidFill>
              <a:schemeClr val="accent2">
                <a:lumMod val="75000"/>
              </a:schemeClr>
            </a:solidFill>
            <a:prstDash val="solid"/>
            <a:round/>
            <a:headEnd type="none" w="med" len="med"/>
            <a:tailEnd type="none" w="med" len="med"/>
          </a:ln>
          <a:effectLst/>
        </p:spPr>
      </p:cxnSp>
      <p:sp>
        <p:nvSpPr>
          <p:cNvPr id="15" name="Oval 6"/>
          <p:cNvSpPr>
            <a:spLocks noChangeArrowheads="1"/>
          </p:cNvSpPr>
          <p:nvPr/>
        </p:nvSpPr>
        <p:spPr bwMode="auto">
          <a:xfrm flipV="1">
            <a:off x="2743200" y="2667000"/>
            <a:ext cx="91440" cy="91440"/>
          </a:xfrm>
          <a:prstGeom prst="ellipse">
            <a:avLst/>
          </a:prstGeom>
          <a:solidFill>
            <a:srgbClr val="8D873E">
              <a:alpha val="25000"/>
            </a:srgbClr>
          </a:solidFill>
          <a:ln w="57150">
            <a:solidFill>
              <a:schemeClr val="accent2">
                <a:lumMod val="75000"/>
              </a:schemeClr>
            </a:solidFill>
            <a:round/>
            <a:headEnd/>
            <a:tailEnd/>
          </a:ln>
          <a:effectLst/>
        </p:spPr>
        <p:txBody>
          <a:bodyPr rot="10800000" vert="eaVert" wrap="none" lIns="91431" tIns="45716" rIns="91431" bIns="45716" anchor="ctr"/>
          <a:lstStyle/>
          <a:p>
            <a:pPr algn="l" eaLnBrk="1" hangingPunct="1">
              <a:defRPr/>
            </a:pPr>
            <a:endParaRPr lang="en-US" sz="1400" b="0" dirty="0">
              <a:solidFill>
                <a:srgbClr val="5B5C5E"/>
              </a:solidFill>
              <a:latin typeface="Arial" charset="0"/>
              <a:ea typeface="ＭＳ Ｐゴシック" charset="0"/>
              <a:cs typeface="ＭＳ Ｐゴシック" charset="0"/>
            </a:endParaRPr>
          </a:p>
        </p:txBody>
      </p:sp>
      <p:sp>
        <p:nvSpPr>
          <p:cNvPr id="16" name="Rectangle 21"/>
          <p:cNvSpPr>
            <a:spLocks noChangeArrowheads="1"/>
          </p:cNvSpPr>
          <p:nvPr/>
        </p:nvSpPr>
        <p:spPr bwMode="auto">
          <a:xfrm>
            <a:off x="2057400" y="2590800"/>
            <a:ext cx="1184368" cy="295275"/>
          </a:xfrm>
          <a:prstGeom prst="rect">
            <a:avLst/>
          </a:prstGeom>
          <a:noFill/>
          <a:ln w="28575">
            <a:noFill/>
            <a:round/>
            <a:headEnd/>
            <a:tailEnd/>
          </a:ln>
        </p:spPr>
        <p:txBody>
          <a:bodyPr lIns="71993" tIns="0" rIns="71993" bIns="0"/>
          <a:lstStyle/>
          <a:p>
            <a:pPr algn="l" defTabSz="912813" eaLnBrk="1" hangingPunct="1"/>
            <a:r>
              <a:rPr lang="en-US" sz="1200" b="0" dirty="0" smtClean="0">
                <a:solidFill>
                  <a:schemeClr val="bg1">
                    <a:lumMod val="50000"/>
                  </a:schemeClr>
                </a:solidFill>
              </a:rPr>
              <a:t>Chicago</a:t>
            </a:r>
            <a:endParaRPr lang="en-US" sz="1200" b="0" dirty="0">
              <a:solidFill>
                <a:schemeClr val="bg1">
                  <a:lumMod val="50000"/>
                </a:schemeClr>
              </a:solidFill>
            </a:endParaRPr>
          </a:p>
        </p:txBody>
      </p:sp>
      <p:sp>
        <p:nvSpPr>
          <p:cNvPr id="19"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168299292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Concepts Reviewed</a:t>
            </a:r>
            <a:endParaRPr lang="en-US" sz="3200" dirty="0"/>
          </a:p>
        </p:txBody>
      </p:sp>
      <p:sp>
        <p:nvSpPr>
          <p:cNvPr id="24" name="Rectangle 23"/>
          <p:cNvSpPr/>
          <p:nvPr/>
        </p:nvSpPr>
        <p:spPr>
          <a:xfrm>
            <a:off x="1295400" y="1447800"/>
            <a:ext cx="2514600" cy="615553"/>
          </a:xfrm>
          <a:prstGeom prst="rect">
            <a:avLst/>
          </a:prstGeom>
          <a:noFill/>
        </p:spPr>
        <p:txBody>
          <a:bodyPr wrap="square">
            <a:spAutoFit/>
          </a:bodyPr>
          <a:lstStyle/>
          <a:p>
            <a:r>
              <a:rPr lang="en-US" sz="2000" b="0" i="1" dirty="0" smtClean="0">
                <a:solidFill>
                  <a:schemeClr val="accent2">
                    <a:lumMod val="75000"/>
                  </a:schemeClr>
                </a:solidFill>
                <a:latin typeface="Cambria"/>
                <a:cs typeface="Cambria"/>
              </a:rPr>
              <a:t>Dash Cam</a:t>
            </a:r>
          </a:p>
          <a:p>
            <a:r>
              <a:rPr lang="en-US" sz="1400" b="0" i="1" dirty="0" smtClean="0">
                <a:solidFill>
                  <a:schemeClr val="bg1">
                    <a:lumMod val="50000"/>
                  </a:schemeClr>
                </a:solidFill>
                <a:latin typeface="Cambria"/>
                <a:cs typeface="Cambria"/>
              </a:rPr>
              <a:t>(1 TV, 1 Radio and 3 Print)</a:t>
            </a:r>
            <a:endParaRPr lang="en-US" sz="1400" b="0" i="1" dirty="0">
              <a:solidFill>
                <a:schemeClr val="bg1">
                  <a:lumMod val="50000"/>
                </a:schemeClr>
              </a:solidFill>
              <a:latin typeface="Cambria"/>
              <a:cs typeface="Cambria"/>
            </a:endParaRPr>
          </a:p>
        </p:txBody>
      </p:sp>
      <p:sp>
        <p:nvSpPr>
          <p:cNvPr id="25" name="Rectangle 24"/>
          <p:cNvSpPr/>
          <p:nvPr/>
        </p:nvSpPr>
        <p:spPr>
          <a:xfrm>
            <a:off x="5715000" y="1447800"/>
            <a:ext cx="2286000" cy="615553"/>
          </a:xfrm>
          <a:prstGeom prst="rect">
            <a:avLst/>
          </a:prstGeom>
          <a:noFill/>
        </p:spPr>
        <p:txBody>
          <a:bodyPr wrap="square">
            <a:spAutoFit/>
          </a:bodyPr>
          <a:lstStyle/>
          <a:p>
            <a:r>
              <a:rPr lang="en-US" sz="2000" b="0" i="1" dirty="0" smtClean="0">
                <a:solidFill>
                  <a:schemeClr val="accent2">
                    <a:lumMod val="75000"/>
                  </a:schemeClr>
                </a:solidFill>
                <a:latin typeface="Cambria"/>
                <a:cs typeface="Cambria"/>
              </a:rPr>
              <a:t>Your Exit</a:t>
            </a:r>
          </a:p>
          <a:p>
            <a:r>
              <a:rPr lang="en-US" sz="1400" b="0" i="1" dirty="0">
                <a:solidFill>
                  <a:schemeClr val="bg1">
                    <a:lumMod val="50000"/>
                  </a:schemeClr>
                </a:solidFill>
                <a:latin typeface="Cambria"/>
                <a:cs typeface="Cambria"/>
              </a:rPr>
              <a:t>(1 TV, 1 Radio and 3 Print</a:t>
            </a:r>
            <a:r>
              <a:rPr lang="en-US" sz="1400" b="0" i="1" dirty="0" smtClean="0">
                <a:solidFill>
                  <a:schemeClr val="bg1">
                    <a:lumMod val="50000"/>
                  </a:schemeClr>
                </a:solidFill>
                <a:latin typeface="Cambria"/>
                <a:cs typeface="Cambria"/>
              </a:rPr>
              <a:t>)</a:t>
            </a:r>
            <a:endParaRPr lang="en-US" sz="1400" b="0" i="1" dirty="0">
              <a:solidFill>
                <a:schemeClr val="bg1">
                  <a:lumMod val="50000"/>
                </a:schemeClr>
              </a:solidFill>
              <a:latin typeface="Cambria"/>
              <a:cs typeface="Cambria"/>
            </a:endParaRPr>
          </a:p>
        </p:txBody>
      </p:sp>
      <p:sp>
        <p:nvSpPr>
          <p:cNvPr id="41"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cxnSp>
        <p:nvCxnSpPr>
          <p:cNvPr id="26" name="Straight Connector 25"/>
          <p:cNvCxnSpPr/>
          <p:nvPr/>
        </p:nvCxnSpPr>
        <p:spPr bwMode="auto">
          <a:xfrm>
            <a:off x="4572000" y="1219200"/>
            <a:ext cx="0" cy="5029200"/>
          </a:xfrm>
          <a:prstGeom prst="line">
            <a:avLst/>
          </a:prstGeom>
          <a:noFill/>
          <a:ln w="9525" cap="flat" cmpd="sng" algn="ctr">
            <a:solidFill>
              <a:schemeClr val="accent1"/>
            </a:solidFill>
            <a:prstDash val="dash"/>
            <a:round/>
            <a:headEnd type="none" w="med" len="med"/>
            <a:tailEnd type="none" w="med" len="med"/>
          </a:ln>
          <a:effectLst/>
        </p:spPr>
      </p:cxnSp>
      <p:pic>
        <p:nvPicPr>
          <p:cNvPr id="8" name="Picture 7" descr="Drivers who haven't checked kids car seats merge immediately onto That's Very Risky Ave." title="Highway sign "/>
          <p:cNvPicPr>
            <a:picLocks/>
          </p:cNvPicPr>
          <p:nvPr/>
        </p:nvPicPr>
        <p:blipFill rotWithShape="1">
          <a:blip r:embed="rId2"/>
          <a:srcRect r="972"/>
          <a:stretch/>
        </p:blipFill>
        <p:spPr>
          <a:xfrm>
            <a:off x="5410200" y="2438400"/>
            <a:ext cx="2743200" cy="1554480"/>
          </a:xfrm>
          <a:prstGeom prst="rect">
            <a:avLst/>
          </a:prstGeom>
          <a:ln>
            <a:noFill/>
          </a:ln>
          <a:effectLst>
            <a:outerShdw blurRad="292100" dist="139700" dir="2700000" algn="tl" rotWithShape="0">
              <a:srgbClr val="333333">
                <a:alpha val="65000"/>
              </a:srgbClr>
            </a:outerShdw>
          </a:effectLst>
        </p:spPr>
      </p:pic>
      <p:pic>
        <p:nvPicPr>
          <p:cNvPr id="16" name="Picture 15" descr="Dashcam photo of an accident." title="Photo"/>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838200" y="2514600"/>
            <a:ext cx="2739812" cy="1551432"/>
          </a:xfrm>
          <a:prstGeom prst="rect">
            <a:avLst/>
          </a:prstGeom>
          <a:ln>
            <a:noFill/>
          </a:ln>
          <a:effectLst>
            <a:outerShdw blurRad="292100" dist="139700" dir="2700000" algn="tl" rotWithShape="0">
              <a:srgbClr val="333333">
                <a:alpha val="65000"/>
              </a:srgbClr>
            </a:outerShdw>
          </a:effectLst>
        </p:spPr>
      </p:pic>
      <p:pic>
        <p:nvPicPr>
          <p:cNvPr id="17" name="Picture 16" descr="Pushing your luck blvd." title="Fake highway sign"/>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5943600" y="3703320"/>
            <a:ext cx="2743200" cy="1554480"/>
          </a:xfrm>
          <a:prstGeom prst="rect">
            <a:avLst/>
          </a:prstGeom>
          <a:ln>
            <a:noFill/>
          </a:ln>
          <a:effectLst>
            <a:outerShdw blurRad="292100" dist="139700" dir="2700000" algn="tl" rotWithShape="0">
              <a:srgbClr val="333333">
                <a:alpha val="65000"/>
              </a:srgbClr>
            </a:outerShdw>
          </a:effectLst>
        </p:spPr>
      </p:pic>
      <p:pic>
        <p:nvPicPr>
          <p:cNvPr id="18" name="Picture 17" descr="Don't think you know. Know you know." title="Title car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4926392"/>
            <a:ext cx="2743200" cy="1550608"/>
          </a:xfrm>
          <a:prstGeom prst="rect">
            <a:avLst/>
          </a:prstGeom>
          <a:ln>
            <a:noFill/>
          </a:ln>
          <a:effectLst>
            <a:outerShdw blurRad="292100" dist="139700" dir="2700000" algn="tl" rotWithShape="0">
              <a:srgbClr val="333333">
                <a:alpha val="65000"/>
              </a:srgbClr>
            </a:outerShdw>
          </a:effectLst>
        </p:spPr>
      </p:pic>
      <p:pic>
        <p:nvPicPr>
          <p:cNvPr id="6" name="Picture 5" descr="Dashcam photo of an accident" title="Photo"/>
          <p:cNvPicPr>
            <a:picLocks/>
          </p:cNvPicPr>
          <p:nvPr/>
        </p:nvPicPr>
        <p:blipFill rotWithShape="1">
          <a:blip r:embed="rId6"/>
          <a:srcRect b="1942"/>
          <a:stretch/>
        </p:blipFill>
        <p:spPr>
          <a:xfrm>
            <a:off x="1447800" y="3703320"/>
            <a:ext cx="2743200" cy="1554480"/>
          </a:xfrm>
          <a:prstGeom prst="rect">
            <a:avLst/>
          </a:prstGeom>
          <a:ln>
            <a:noFill/>
          </a:ln>
          <a:effectLst>
            <a:outerShdw blurRad="292100" dist="139700" dir="2700000" algn="tl" rotWithShape="0">
              <a:srgbClr val="333333">
                <a:alpha val="65000"/>
              </a:srgbClr>
            </a:outerShdw>
          </a:effectLst>
        </p:spPr>
      </p:pic>
      <p:pic>
        <p:nvPicPr>
          <p:cNvPr id="19" name="Picture 18" descr="Don't think you know. Know you know." title="Title card"/>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4953000"/>
            <a:ext cx="2743200" cy="1550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426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solidFill>
            <a:schemeClr val="accent2"/>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accent1">
                  <a:lumMod val="20000"/>
                  <a:lumOff val="80000"/>
                </a:schemeClr>
              </a:solidFill>
              <a:effectLst/>
              <a:latin typeface="Arial" charset="0"/>
            </a:endParaRPr>
          </a:p>
        </p:txBody>
      </p:sp>
      <p:sp>
        <p:nvSpPr>
          <p:cNvPr id="4" name="Text Placeholder 3"/>
          <p:cNvSpPr>
            <a:spLocks noGrp="1"/>
          </p:cNvSpPr>
          <p:nvPr>
            <p:ph type="body" idx="1"/>
          </p:nvPr>
        </p:nvSpPr>
        <p:spPr/>
        <p:txBody>
          <a:bodyPr anchor="t"/>
          <a:lstStyle/>
          <a:p>
            <a:r>
              <a:rPr lang="en-US" sz="4400" dirty="0" smtClean="0">
                <a:solidFill>
                  <a:schemeClr val="bg2">
                    <a:lumMod val="50000"/>
                  </a:schemeClr>
                </a:solidFill>
              </a:rPr>
              <a:t>Key Findings</a:t>
            </a:r>
            <a:endParaRPr lang="en-US" sz="4400" dirty="0">
              <a:solidFill>
                <a:schemeClr val="bg2">
                  <a:lumMod val="50000"/>
                </a:schemeClr>
              </a:solidFill>
            </a:endParaRPr>
          </a:p>
        </p:txBody>
      </p:sp>
    </p:spTree>
    <p:extLst>
      <p:ext uri="{BB962C8B-B14F-4D97-AF65-F5344CB8AC3E}">
        <p14:creationId xmlns:p14="http://schemas.microsoft.com/office/powerpoint/2010/main" val="2005725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Overview of Reactions to Campaigns</a:t>
            </a:r>
            <a:endParaRPr lang="en-US" sz="3200" dirty="0"/>
          </a:p>
        </p:txBody>
      </p:sp>
      <p:sp>
        <p:nvSpPr>
          <p:cNvPr id="11" name="Rectangle 10"/>
          <p:cNvSpPr/>
          <p:nvPr/>
        </p:nvSpPr>
        <p:spPr>
          <a:xfrm>
            <a:off x="6019800" y="1836003"/>
            <a:ext cx="1554480" cy="830997"/>
          </a:xfrm>
          <a:prstGeom prst="rect">
            <a:avLst/>
          </a:prstGeom>
          <a:noFill/>
        </p:spPr>
        <p:txBody>
          <a:bodyPr wrap="square">
            <a:spAutoFit/>
          </a:bodyPr>
          <a:lstStyle/>
          <a:p>
            <a:r>
              <a:rPr lang="en-US" sz="2400" b="0" dirty="0" smtClean="0">
                <a:solidFill>
                  <a:srgbClr val="FFFFFF"/>
                </a:solidFill>
                <a:latin typeface="Cambria"/>
                <a:cs typeface="Cambria"/>
              </a:rPr>
              <a:t>Your </a:t>
            </a:r>
          </a:p>
          <a:p>
            <a:r>
              <a:rPr lang="en-US" sz="2400" b="0" dirty="0" smtClean="0">
                <a:solidFill>
                  <a:srgbClr val="FFFFFF"/>
                </a:solidFill>
                <a:latin typeface="Cambria"/>
                <a:cs typeface="Cambria"/>
              </a:rPr>
              <a:t>Exit</a:t>
            </a:r>
            <a:endParaRPr lang="en-US" sz="2400" b="0" dirty="0">
              <a:solidFill>
                <a:srgbClr val="FFFFFF"/>
              </a:solidFill>
              <a:latin typeface="Cambria"/>
              <a:cs typeface="Cambria"/>
            </a:endParaRPr>
          </a:p>
        </p:txBody>
      </p:sp>
      <p:sp>
        <p:nvSpPr>
          <p:cNvPr id="12" name="Rectangle 11"/>
          <p:cNvSpPr/>
          <p:nvPr/>
        </p:nvSpPr>
        <p:spPr>
          <a:xfrm>
            <a:off x="3200400" y="3481387"/>
            <a:ext cx="2514600" cy="2677656"/>
          </a:xfrm>
          <a:prstGeom prst="rect">
            <a:avLst/>
          </a:prstGeom>
        </p:spPr>
        <p:txBody>
          <a:bodyPr wrap="square">
            <a:spAutoFit/>
          </a:bodyPr>
          <a:lstStyle/>
          <a:p>
            <a:pPr algn="l" eaLnBrk="1" hangingPunct="1">
              <a:spcBef>
                <a:spcPts val="600"/>
              </a:spcBef>
              <a:spcAft>
                <a:spcPts val="600"/>
              </a:spcAft>
            </a:pPr>
            <a:r>
              <a:rPr lang="en-US" sz="1400" b="0" dirty="0" smtClean="0">
                <a:solidFill>
                  <a:schemeClr val="bg1">
                    <a:lumMod val="50000"/>
                  </a:schemeClr>
                </a:solidFill>
                <a:latin typeface="+mn-lt"/>
                <a:cs typeface="Cambria"/>
              </a:rPr>
              <a:t>The ‘Dash Cam’ concept’s realistic and serious approach together with the tagline made an impression on respondents.  However, the concept’s connection to child car seat safety was not immediately clear in the TV </a:t>
            </a:r>
            <a:r>
              <a:rPr lang="en-US" sz="1400" b="0" dirty="0" smtClean="0">
                <a:solidFill>
                  <a:srgbClr val="7F7F7F"/>
                </a:solidFill>
                <a:latin typeface="+mn-lt"/>
                <a:cs typeface="Cambria"/>
              </a:rPr>
              <a:t>spot to all due to absence of imagery/audio of </a:t>
            </a:r>
            <a:r>
              <a:rPr lang="en-US" sz="1400" b="0" dirty="0" smtClean="0">
                <a:solidFill>
                  <a:schemeClr val="bg1">
                    <a:lumMod val="50000"/>
                  </a:schemeClr>
                </a:solidFill>
                <a:latin typeface="+mn-lt"/>
                <a:cs typeface="Cambria"/>
              </a:rPr>
              <a:t>children and/or car seats in the executions.</a:t>
            </a:r>
            <a:endParaRPr lang="en-US" sz="1400" b="0" dirty="0">
              <a:solidFill>
                <a:schemeClr val="bg1">
                  <a:lumMod val="50000"/>
                </a:schemeClr>
              </a:solidFill>
              <a:latin typeface="+mn-lt"/>
              <a:cs typeface="Cambria"/>
            </a:endParaRPr>
          </a:p>
        </p:txBody>
      </p:sp>
      <p:sp>
        <p:nvSpPr>
          <p:cNvPr id="14" name="Rectangle 13"/>
          <p:cNvSpPr/>
          <p:nvPr/>
        </p:nvSpPr>
        <p:spPr>
          <a:xfrm>
            <a:off x="6096000" y="3444656"/>
            <a:ext cx="2667000" cy="3108544"/>
          </a:xfrm>
          <a:prstGeom prst="rect">
            <a:avLst/>
          </a:prstGeom>
        </p:spPr>
        <p:txBody>
          <a:bodyPr wrap="square">
            <a:spAutoFit/>
          </a:bodyPr>
          <a:lstStyle/>
          <a:p>
            <a:pPr algn="l" eaLnBrk="1" hangingPunct="1">
              <a:spcBef>
                <a:spcPts val="600"/>
              </a:spcBef>
              <a:spcAft>
                <a:spcPts val="600"/>
              </a:spcAft>
            </a:pPr>
            <a:r>
              <a:rPr lang="en-US" sz="1400" b="0" dirty="0" smtClean="0">
                <a:solidFill>
                  <a:schemeClr val="bg1">
                    <a:lumMod val="50000"/>
                  </a:schemeClr>
                </a:solidFill>
                <a:latin typeface="+mn-lt"/>
                <a:cs typeface="Cambria"/>
              </a:rPr>
              <a:t>Overall, ‘Your Exit’ concept’s softer tone was appealing, but had to work harder to motivate respondents. Additionally, the humorous tone of the TV and print ads was perceived to weaken the message.  </a:t>
            </a:r>
            <a:r>
              <a:rPr lang="en-US" sz="1400" b="0" dirty="0">
                <a:solidFill>
                  <a:schemeClr val="bg1">
                    <a:lumMod val="50000"/>
                  </a:schemeClr>
                </a:solidFill>
                <a:latin typeface="+mn-lt"/>
                <a:cs typeface="Cambria"/>
              </a:rPr>
              <a:t>T</a:t>
            </a:r>
            <a:r>
              <a:rPr lang="en-US" sz="1400" b="0" dirty="0" smtClean="0">
                <a:solidFill>
                  <a:schemeClr val="bg1">
                    <a:lumMod val="50000"/>
                  </a:schemeClr>
                </a:solidFill>
                <a:latin typeface="+mn-lt"/>
                <a:cs typeface="Cambria"/>
              </a:rPr>
              <a:t>he play on words in the signage also generated some confusion.  However, </a:t>
            </a:r>
            <a:r>
              <a:rPr lang="en-US" sz="1400" b="0" dirty="0">
                <a:solidFill>
                  <a:schemeClr val="bg1">
                    <a:lumMod val="50000"/>
                  </a:schemeClr>
                </a:solidFill>
                <a:latin typeface="+mn-lt"/>
                <a:cs typeface="Cambria"/>
              </a:rPr>
              <a:t>i</a:t>
            </a:r>
            <a:r>
              <a:rPr lang="en-US" sz="1400" b="0" dirty="0" smtClean="0">
                <a:solidFill>
                  <a:schemeClr val="bg1">
                    <a:lumMod val="50000"/>
                  </a:schemeClr>
                </a:solidFill>
                <a:latin typeface="+mn-lt"/>
                <a:cs typeface="Cambria"/>
              </a:rPr>
              <a:t>magery of the child and mother in the TV ad strengthened the message and was appealing to respondents.    </a:t>
            </a:r>
            <a:endParaRPr lang="en-US" sz="1400" b="0" dirty="0">
              <a:solidFill>
                <a:schemeClr val="bg1">
                  <a:lumMod val="50000"/>
                </a:schemeClr>
              </a:solidFill>
              <a:latin typeface="+mn-lt"/>
              <a:cs typeface="Cambria"/>
            </a:endParaRPr>
          </a:p>
        </p:txBody>
      </p:sp>
      <p:sp>
        <p:nvSpPr>
          <p:cNvPr id="15"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sp>
        <p:nvSpPr>
          <p:cNvPr id="8" name="Rectangle 7"/>
          <p:cNvSpPr/>
          <p:nvPr/>
        </p:nvSpPr>
        <p:spPr>
          <a:xfrm>
            <a:off x="3535680" y="1905000"/>
            <a:ext cx="909223" cy="830997"/>
          </a:xfrm>
          <a:prstGeom prst="rect">
            <a:avLst/>
          </a:prstGeom>
          <a:effectLst/>
        </p:spPr>
        <p:txBody>
          <a:bodyPr wrap="none">
            <a:spAutoFit/>
          </a:bodyPr>
          <a:lstStyle/>
          <a:p>
            <a:r>
              <a:rPr lang="en-US" sz="2400" b="0" dirty="0">
                <a:solidFill>
                  <a:srgbClr val="FFFFFF"/>
                </a:solidFill>
                <a:latin typeface="Cambria"/>
                <a:cs typeface="Cambria"/>
              </a:rPr>
              <a:t>Dash </a:t>
            </a:r>
          </a:p>
          <a:p>
            <a:r>
              <a:rPr lang="en-US" sz="2400" b="0" dirty="0" smtClean="0">
                <a:solidFill>
                  <a:srgbClr val="FFFFFF"/>
                </a:solidFill>
                <a:latin typeface="Cambria"/>
                <a:cs typeface="Cambria"/>
              </a:rPr>
              <a:t>Cam</a:t>
            </a:r>
            <a:endParaRPr lang="en-US" sz="2400" b="0" dirty="0">
              <a:solidFill>
                <a:srgbClr val="FFFFFF"/>
              </a:solidFill>
              <a:latin typeface="Cambria"/>
              <a:cs typeface="Cambria"/>
            </a:endParaRPr>
          </a:p>
        </p:txBody>
      </p:sp>
      <p:sp>
        <p:nvSpPr>
          <p:cNvPr id="18" name="Rectangle 17"/>
          <p:cNvSpPr/>
          <p:nvPr/>
        </p:nvSpPr>
        <p:spPr>
          <a:xfrm>
            <a:off x="228600" y="1752600"/>
            <a:ext cx="2209800" cy="3447097"/>
          </a:xfrm>
          <a:prstGeom prst="rect">
            <a:avLst/>
          </a:prstGeom>
        </p:spPr>
        <p:txBody>
          <a:bodyPr wrap="square">
            <a:spAutoFit/>
          </a:bodyPr>
          <a:lstStyle/>
          <a:p>
            <a:pPr algn="l" eaLnBrk="1" hangingPunct="1">
              <a:spcBef>
                <a:spcPts val="600"/>
              </a:spcBef>
              <a:spcAft>
                <a:spcPts val="600"/>
              </a:spcAft>
            </a:pPr>
            <a:r>
              <a:rPr lang="en-US" i="1" dirty="0" smtClean="0">
                <a:solidFill>
                  <a:schemeClr val="accent2">
                    <a:lumMod val="75000"/>
                  </a:schemeClr>
                </a:solidFill>
                <a:latin typeface="Cambria"/>
                <a:cs typeface="Cambria"/>
              </a:rPr>
              <a:t>Of the two campaigns, Dash Cam’s more serious and realistic approach  was more impactful and motivating respondents.</a:t>
            </a:r>
          </a:p>
          <a:p>
            <a:pPr algn="l" eaLnBrk="1" hangingPunct="1">
              <a:spcBef>
                <a:spcPts val="600"/>
              </a:spcBef>
              <a:spcAft>
                <a:spcPts val="600"/>
              </a:spcAft>
            </a:pPr>
            <a:r>
              <a:rPr lang="en-US" b="0" i="1" dirty="0" smtClean="0">
                <a:solidFill>
                  <a:schemeClr val="accent2">
                    <a:lumMod val="75000"/>
                  </a:schemeClr>
                </a:solidFill>
                <a:latin typeface="Cambria"/>
                <a:cs typeface="Cambria"/>
              </a:rPr>
              <a:t>However, respondent reactions to elements in both campaigns revealed opportunities for optimization across both concepts.</a:t>
            </a:r>
            <a:endParaRPr lang="en-US" b="0" i="1" dirty="0">
              <a:solidFill>
                <a:schemeClr val="accent2">
                  <a:lumMod val="75000"/>
                </a:schemeClr>
              </a:solidFill>
              <a:latin typeface="Cambria"/>
              <a:cs typeface="Cambria"/>
            </a:endParaRPr>
          </a:p>
        </p:txBody>
      </p:sp>
      <p:grpSp>
        <p:nvGrpSpPr>
          <p:cNvPr id="6" name="Group 5"/>
          <p:cNvGrpSpPr/>
          <p:nvPr/>
        </p:nvGrpSpPr>
        <p:grpSpPr>
          <a:xfrm>
            <a:off x="3733800" y="1752600"/>
            <a:ext cx="1371600" cy="1371600"/>
            <a:chOff x="2971800" y="1447800"/>
            <a:chExt cx="1554480" cy="1554480"/>
          </a:xfrm>
          <a:solidFill>
            <a:schemeClr val="accent2">
              <a:lumMod val="50000"/>
            </a:schemeClr>
          </a:solidFill>
        </p:grpSpPr>
        <p:sp>
          <p:nvSpPr>
            <p:cNvPr id="24" name="Oval 23"/>
            <p:cNvSpPr/>
            <p:nvPr/>
          </p:nvSpPr>
          <p:spPr bwMode="auto">
            <a:xfrm>
              <a:off x="2971800" y="1447800"/>
              <a:ext cx="1554480" cy="1554480"/>
            </a:xfrm>
            <a:prstGeom prst="ellipse">
              <a:avLst/>
            </a:prstGeom>
            <a:grp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ndParaRPr>
            </a:p>
          </p:txBody>
        </p:sp>
        <p:sp>
          <p:nvSpPr>
            <p:cNvPr id="25" name="Rectangle 24"/>
            <p:cNvSpPr/>
            <p:nvPr/>
          </p:nvSpPr>
          <p:spPr>
            <a:xfrm>
              <a:off x="3249862" y="1706880"/>
              <a:ext cx="952731" cy="941797"/>
            </a:xfrm>
            <a:prstGeom prst="rect">
              <a:avLst/>
            </a:prstGeom>
            <a:grpFill/>
            <a:effectLst/>
          </p:spPr>
          <p:txBody>
            <a:bodyPr wrap="none">
              <a:spAutoFit/>
            </a:bodyPr>
            <a:lstStyle/>
            <a:p>
              <a:r>
                <a:rPr lang="en-US" sz="2400" b="0" dirty="0">
                  <a:solidFill>
                    <a:srgbClr val="FFFFFF"/>
                  </a:solidFill>
                  <a:latin typeface="Cambria"/>
                  <a:cs typeface="Cambria"/>
                </a:rPr>
                <a:t>Dash </a:t>
              </a:r>
            </a:p>
            <a:p>
              <a:r>
                <a:rPr lang="en-US" sz="2400" b="0" dirty="0" smtClean="0">
                  <a:solidFill>
                    <a:srgbClr val="FFFFFF"/>
                  </a:solidFill>
                  <a:latin typeface="Cambria"/>
                  <a:cs typeface="Cambria"/>
                </a:rPr>
                <a:t>Cam</a:t>
              </a:r>
              <a:endParaRPr lang="en-US" sz="2400" b="0" dirty="0">
                <a:solidFill>
                  <a:srgbClr val="FFFFFF"/>
                </a:solidFill>
                <a:latin typeface="Cambria"/>
                <a:cs typeface="Cambria"/>
              </a:endParaRPr>
            </a:p>
          </p:txBody>
        </p:sp>
      </p:grpSp>
      <p:grpSp>
        <p:nvGrpSpPr>
          <p:cNvPr id="5" name="Group 4"/>
          <p:cNvGrpSpPr/>
          <p:nvPr/>
        </p:nvGrpSpPr>
        <p:grpSpPr>
          <a:xfrm>
            <a:off x="6598922" y="1752600"/>
            <a:ext cx="1356360" cy="1325880"/>
            <a:chOff x="6336196" y="1447800"/>
            <a:chExt cx="1503790" cy="1554480"/>
          </a:xfrm>
        </p:grpSpPr>
        <p:sp>
          <p:nvSpPr>
            <p:cNvPr id="26" name="Oval 25"/>
            <p:cNvSpPr/>
            <p:nvPr/>
          </p:nvSpPr>
          <p:spPr bwMode="auto">
            <a:xfrm>
              <a:off x="6336196" y="1447800"/>
              <a:ext cx="1466618" cy="1554480"/>
            </a:xfrm>
            <a:prstGeom prst="ellipse">
              <a:avLst/>
            </a:prstGeom>
            <a:solidFill>
              <a:schemeClr val="tx1">
                <a:lumMod val="75000"/>
                <a:lumOff val="25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FFFFFF"/>
                </a:solidFill>
                <a:effectLst/>
                <a:latin typeface="Arial" charset="0"/>
              </a:endParaRPr>
            </a:p>
          </p:txBody>
        </p:sp>
        <p:sp>
          <p:nvSpPr>
            <p:cNvPr id="27" name="Rectangle 26"/>
            <p:cNvSpPr/>
            <p:nvPr/>
          </p:nvSpPr>
          <p:spPr>
            <a:xfrm>
              <a:off x="6369989" y="1715814"/>
              <a:ext cx="1469997" cy="974272"/>
            </a:xfrm>
            <a:prstGeom prst="rect">
              <a:avLst/>
            </a:prstGeom>
            <a:noFill/>
          </p:spPr>
          <p:txBody>
            <a:bodyPr wrap="square">
              <a:spAutoFit/>
            </a:bodyPr>
            <a:lstStyle/>
            <a:p>
              <a:r>
                <a:rPr lang="en-US" sz="2400" b="0" dirty="0" smtClean="0">
                  <a:solidFill>
                    <a:srgbClr val="FFFFFF"/>
                  </a:solidFill>
                  <a:latin typeface="Cambria"/>
                  <a:cs typeface="Cambria"/>
                </a:rPr>
                <a:t>Your </a:t>
              </a:r>
            </a:p>
            <a:p>
              <a:r>
                <a:rPr lang="en-US" sz="2400" b="0" dirty="0" smtClean="0">
                  <a:solidFill>
                    <a:srgbClr val="FFFFFF"/>
                  </a:solidFill>
                  <a:latin typeface="Cambria"/>
                  <a:cs typeface="Cambria"/>
                </a:rPr>
                <a:t>Exit</a:t>
              </a:r>
              <a:endParaRPr lang="en-US" sz="2400" b="0" dirty="0">
                <a:solidFill>
                  <a:srgbClr val="FFFFFF"/>
                </a:solidFill>
                <a:latin typeface="Cambria"/>
                <a:cs typeface="Cambria"/>
              </a:endParaRPr>
            </a:p>
          </p:txBody>
        </p:sp>
      </p:grpSp>
      <p:cxnSp>
        <p:nvCxnSpPr>
          <p:cNvPr id="28" name="Straight Connector 27"/>
          <p:cNvCxnSpPr/>
          <p:nvPr/>
        </p:nvCxnSpPr>
        <p:spPr bwMode="auto">
          <a:xfrm>
            <a:off x="2514600" y="16764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Tree>
    <p:extLst>
      <p:ext uri="{BB962C8B-B14F-4D97-AF65-F5344CB8AC3E}">
        <p14:creationId xmlns:p14="http://schemas.microsoft.com/office/powerpoint/2010/main" val="700998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6477000" y="3352800"/>
            <a:ext cx="1905000" cy="1676400"/>
          </a:xfrm>
          <a:prstGeom prst="rect">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a:off x="3657600" y="1600200"/>
            <a:ext cx="1676400" cy="1682496"/>
          </a:xfrm>
          <a:prstGeom prst="rect">
            <a:avLst/>
          </a:prstGeom>
          <a:solidFill>
            <a:schemeClr val="accent2">
              <a:lumMod val="20000"/>
              <a:lumOff val="80000"/>
            </a:schemeClr>
          </a:solidFill>
          <a:ln w="28575" cap="flat" cmpd="sng" algn="ctr">
            <a:noFill/>
            <a:prstDash val="solid"/>
            <a:round/>
            <a:headEnd type="none" w="med" len="med"/>
            <a:tailEnd type="none" w="med" len="med"/>
          </a:ln>
          <a:effectLst/>
        </p:spPr>
        <p:txBody>
          <a:bodyPr vert="horz" wrap="square" lIns="72000" tIns="0" rIns="72000" bIns="0" numCol="1" rtlCol="0" anchor="t"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z="3200" dirty="0" smtClean="0"/>
              <a:t>Reactions to the Tagline and Statistic </a:t>
            </a:r>
            <a:endParaRPr lang="en-US" sz="3200" dirty="0"/>
          </a:p>
        </p:txBody>
      </p:sp>
      <p:pic>
        <p:nvPicPr>
          <p:cNvPr id="4" name="Picture 3" descr="Don't think you know. Know you know." title="Title car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600200"/>
            <a:ext cx="2965740" cy="1676400"/>
          </a:xfrm>
          <a:prstGeom prst="rect">
            <a:avLst/>
          </a:prstGeom>
          <a:ln>
            <a:noFill/>
          </a:ln>
          <a:effectLst/>
        </p:spPr>
      </p:pic>
      <p:sp>
        <p:nvSpPr>
          <p:cNvPr id="18" name="Rectangle 17"/>
          <p:cNvSpPr/>
          <p:nvPr/>
        </p:nvSpPr>
        <p:spPr>
          <a:xfrm>
            <a:off x="152400" y="1447800"/>
            <a:ext cx="2362200" cy="4339650"/>
          </a:xfrm>
          <a:prstGeom prst="rect">
            <a:avLst/>
          </a:prstGeom>
        </p:spPr>
        <p:txBody>
          <a:bodyPr wrap="square">
            <a:spAutoFit/>
          </a:bodyPr>
          <a:lstStyle/>
          <a:p>
            <a:pPr algn="l" eaLnBrk="1" hangingPunct="1">
              <a:spcBef>
                <a:spcPts val="600"/>
              </a:spcBef>
              <a:spcAft>
                <a:spcPts val="600"/>
              </a:spcAft>
            </a:pPr>
            <a:r>
              <a:rPr lang="en-US" i="1" dirty="0">
                <a:solidFill>
                  <a:schemeClr val="accent2">
                    <a:lumMod val="75000"/>
                  </a:schemeClr>
                </a:solidFill>
                <a:latin typeface="Cambria"/>
                <a:cs typeface="Cambria"/>
              </a:rPr>
              <a:t>T</a:t>
            </a:r>
            <a:r>
              <a:rPr lang="en-US" i="1" dirty="0" smtClean="0">
                <a:solidFill>
                  <a:schemeClr val="accent2">
                    <a:lumMod val="75000"/>
                  </a:schemeClr>
                </a:solidFill>
                <a:latin typeface="Cambria"/>
                <a:cs typeface="Cambria"/>
              </a:rPr>
              <a:t>he  tagline and statistic were powerful elements across both campaigns.</a:t>
            </a:r>
            <a:endParaRPr lang="en-US" b="0" i="1" dirty="0">
              <a:solidFill>
                <a:schemeClr val="accent2">
                  <a:lumMod val="75000"/>
                </a:schemeClr>
              </a:solidFill>
              <a:latin typeface="Cambria"/>
              <a:cs typeface="Cambria"/>
            </a:endParaRPr>
          </a:p>
          <a:p>
            <a:pPr algn="l" eaLnBrk="1" hangingPunct="1">
              <a:spcBef>
                <a:spcPts val="600"/>
              </a:spcBef>
              <a:spcAft>
                <a:spcPts val="600"/>
              </a:spcAft>
            </a:pPr>
            <a:r>
              <a:rPr lang="en-US" b="0" i="1" dirty="0" smtClean="0">
                <a:solidFill>
                  <a:schemeClr val="accent2">
                    <a:lumMod val="75000"/>
                  </a:schemeClr>
                </a:solidFill>
                <a:latin typeface="Cambria"/>
                <a:cs typeface="Cambria"/>
              </a:rPr>
              <a:t>The tagline in the TV ads was provocative and compelling– leading respondents to rethink and question their current assumptions about car seat safety.</a:t>
            </a:r>
          </a:p>
          <a:p>
            <a:pPr algn="l" eaLnBrk="1" hangingPunct="1">
              <a:spcBef>
                <a:spcPts val="600"/>
              </a:spcBef>
              <a:spcAft>
                <a:spcPts val="600"/>
              </a:spcAft>
            </a:pPr>
            <a:r>
              <a:rPr lang="en-US" b="0" i="1" dirty="0" smtClean="0">
                <a:solidFill>
                  <a:schemeClr val="accent2">
                    <a:lumMod val="75000"/>
                  </a:schemeClr>
                </a:solidFill>
                <a:latin typeface="Cambria"/>
                <a:cs typeface="Cambria"/>
              </a:rPr>
              <a:t>Respondents also often noticed the statistic in the print ad, which augmented the message’s relevance and credibility.</a:t>
            </a:r>
          </a:p>
        </p:txBody>
      </p:sp>
      <p:pic>
        <p:nvPicPr>
          <p:cNvPr id="19" name="Picture 18" descr="Car crashes are a leading cause of dead for children 1-15 years old. Are your children in the right car seat for their age and size? Don't think you know. Know you know. Child Car Safety logo." title="Image"/>
          <p:cNvPicPr>
            <a:picLocks noChangeAspect="1"/>
          </p:cNvPicPr>
          <p:nvPr/>
        </p:nvPicPr>
        <p:blipFill rotWithShape="1">
          <a:blip r:embed="rId3">
            <a:extLst>
              <a:ext uri="{28A0092B-C50C-407E-A947-70E740481C1C}">
                <a14:useLocalDpi xmlns:a14="http://schemas.microsoft.com/office/drawing/2010/main" val="0"/>
              </a:ext>
            </a:extLst>
          </a:blip>
          <a:srcRect l="5152" t="18940" r="3396" b="21212"/>
          <a:stretch/>
        </p:blipFill>
        <p:spPr>
          <a:xfrm>
            <a:off x="3657600" y="5105400"/>
            <a:ext cx="4724400" cy="762000"/>
          </a:xfrm>
          <a:prstGeom prst="rect">
            <a:avLst/>
          </a:prstGeom>
          <a:effectLst/>
        </p:spPr>
      </p:pic>
      <p:pic>
        <p:nvPicPr>
          <p:cNvPr id="25" name="Picture 24" descr="Dashcam photo of an accident." title="Photo"/>
          <p:cNvPicPr>
            <a:picLocks/>
          </p:cNvPicPr>
          <p:nvPr/>
        </p:nvPicPr>
        <p:blipFill rotWithShape="1">
          <a:blip r:embed="rId4"/>
          <a:srcRect b="1942"/>
          <a:stretch/>
        </p:blipFill>
        <p:spPr>
          <a:xfrm>
            <a:off x="3657600" y="3352800"/>
            <a:ext cx="2743200" cy="1676400"/>
          </a:xfrm>
          <a:prstGeom prst="rect">
            <a:avLst/>
          </a:prstGeom>
          <a:ln>
            <a:noFill/>
          </a:ln>
          <a:effectLst/>
        </p:spPr>
      </p:pic>
      <p:sp>
        <p:nvSpPr>
          <p:cNvPr id="29" name="TextBox 28"/>
          <p:cNvSpPr txBox="1"/>
          <p:nvPr/>
        </p:nvSpPr>
        <p:spPr>
          <a:xfrm>
            <a:off x="3733800" y="1905000"/>
            <a:ext cx="1524000" cy="1077218"/>
          </a:xfrm>
          <a:prstGeom prst="rect">
            <a:avLst/>
          </a:prstGeom>
          <a:noFill/>
        </p:spPr>
        <p:txBody>
          <a:bodyPr wrap="square" rtlCol="0">
            <a:spAutoFit/>
          </a:bodyPr>
          <a:lstStyle/>
          <a:p>
            <a:r>
              <a:rPr lang="en-US" dirty="0" smtClean="0">
                <a:solidFill>
                  <a:schemeClr val="tx1">
                    <a:lumMod val="75000"/>
                    <a:lumOff val="25000"/>
                  </a:schemeClr>
                </a:solidFill>
              </a:rPr>
              <a:t>Tagline i</a:t>
            </a:r>
            <a:r>
              <a:rPr lang="en-US" b="0" dirty="0" smtClean="0">
                <a:solidFill>
                  <a:schemeClr val="tx1">
                    <a:lumMod val="75000"/>
                    <a:lumOff val="25000"/>
                  </a:schemeClr>
                </a:solidFill>
              </a:rPr>
              <a:t>s provocative and compelling</a:t>
            </a:r>
            <a:endParaRPr lang="en-US" b="0" dirty="0">
              <a:solidFill>
                <a:schemeClr val="tx1">
                  <a:lumMod val="75000"/>
                  <a:lumOff val="25000"/>
                </a:schemeClr>
              </a:solidFill>
            </a:endParaRPr>
          </a:p>
        </p:txBody>
      </p:sp>
      <p:sp>
        <p:nvSpPr>
          <p:cNvPr id="30" name="TextBox 29"/>
          <p:cNvSpPr txBox="1"/>
          <p:nvPr/>
        </p:nvSpPr>
        <p:spPr>
          <a:xfrm>
            <a:off x="6553200" y="3581400"/>
            <a:ext cx="1676400" cy="1323439"/>
          </a:xfrm>
          <a:prstGeom prst="rect">
            <a:avLst/>
          </a:prstGeom>
          <a:noFill/>
        </p:spPr>
        <p:txBody>
          <a:bodyPr wrap="square" rtlCol="0">
            <a:spAutoFit/>
          </a:bodyPr>
          <a:lstStyle/>
          <a:p>
            <a:r>
              <a:rPr lang="en-US" dirty="0" smtClean="0">
                <a:solidFill>
                  <a:srgbClr val="6F664C"/>
                </a:solidFill>
              </a:rPr>
              <a:t>Statistic </a:t>
            </a:r>
            <a:r>
              <a:rPr lang="en-US" b="0" dirty="0" smtClean="0">
                <a:solidFill>
                  <a:srgbClr val="6F664C"/>
                </a:solidFill>
              </a:rPr>
              <a:t>strengthens the message’s credibility and call to action</a:t>
            </a:r>
            <a:endParaRPr lang="en-US" b="0" dirty="0">
              <a:solidFill>
                <a:srgbClr val="6F664C"/>
              </a:solidFill>
            </a:endParaRPr>
          </a:p>
        </p:txBody>
      </p:sp>
      <p:cxnSp>
        <p:nvCxnSpPr>
          <p:cNvPr id="36" name="Straight Connector 35"/>
          <p:cNvCxnSpPr/>
          <p:nvPr/>
        </p:nvCxnSpPr>
        <p:spPr bwMode="auto">
          <a:xfrm>
            <a:off x="2514600" y="14478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Tree>
    <p:extLst>
      <p:ext uri="{BB962C8B-B14F-4D97-AF65-F5344CB8AC3E}">
        <p14:creationId xmlns:p14="http://schemas.microsoft.com/office/powerpoint/2010/main" val="348016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mj-lt"/>
              </a:rPr>
              <a:t>Reactions to the ‘Dash Cam’ Concept</a:t>
            </a:r>
            <a:endParaRPr lang="en-US" sz="3200" b="1" dirty="0">
              <a:latin typeface="+mj-lt"/>
            </a:endParaRPr>
          </a:p>
        </p:txBody>
      </p:sp>
      <p:pic>
        <p:nvPicPr>
          <p:cNvPr id="3" name="Picture 2" descr="Radio" title="Icon"/>
          <p:cNvPicPr>
            <a:picLocks noChangeAspect="1"/>
          </p:cNvPicPr>
          <p:nvPr/>
        </p:nvPicPr>
        <p:blipFill>
          <a:blip r:embed="rId2">
            <a:lum bright="70000" contrast="-70000"/>
          </a:blip>
          <a:stretch>
            <a:fillRect/>
          </a:stretch>
        </p:blipFill>
        <p:spPr>
          <a:xfrm>
            <a:off x="5638800" y="2286000"/>
            <a:ext cx="609600" cy="584200"/>
          </a:xfrm>
          <a:prstGeom prst="rect">
            <a:avLst/>
          </a:prstGeom>
        </p:spPr>
      </p:pic>
      <p:pic>
        <p:nvPicPr>
          <p:cNvPr id="5" name="Picture 4" descr="Television" title="Icon"/>
          <p:cNvPicPr>
            <a:picLocks noChangeAspect="1"/>
          </p:cNvPicPr>
          <p:nvPr/>
        </p:nvPicPr>
        <p:blipFill>
          <a:blip r:embed="rId3">
            <a:lum bright="70000" contrast="-70000"/>
          </a:blip>
          <a:stretch>
            <a:fillRect/>
          </a:stretch>
        </p:blipFill>
        <p:spPr>
          <a:xfrm>
            <a:off x="3352800" y="2286000"/>
            <a:ext cx="762000" cy="762000"/>
          </a:xfrm>
          <a:prstGeom prst="rect">
            <a:avLst/>
          </a:prstGeom>
        </p:spPr>
      </p:pic>
      <p:pic>
        <p:nvPicPr>
          <p:cNvPr id="6" name="Picture 5" descr="Magazine" title="Icon"/>
          <p:cNvPicPr>
            <a:picLocks noChangeAspect="1"/>
          </p:cNvPicPr>
          <p:nvPr/>
        </p:nvPicPr>
        <p:blipFill>
          <a:blip r:embed="rId4">
            <a:lum bright="70000" contrast="-70000"/>
          </a:blip>
          <a:stretch>
            <a:fillRect/>
          </a:stretch>
        </p:blipFill>
        <p:spPr>
          <a:xfrm>
            <a:off x="7696200" y="2286000"/>
            <a:ext cx="685800" cy="685800"/>
          </a:xfrm>
          <a:prstGeom prst="rect">
            <a:avLst/>
          </a:prstGeom>
        </p:spPr>
      </p:pic>
      <p:sp>
        <p:nvSpPr>
          <p:cNvPr id="7" name="Rectangle 6"/>
          <p:cNvSpPr/>
          <p:nvPr/>
        </p:nvSpPr>
        <p:spPr>
          <a:xfrm>
            <a:off x="5029200" y="3298210"/>
            <a:ext cx="1828800" cy="2492990"/>
          </a:xfrm>
          <a:prstGeom prst="rect">
            <a:avLst/>
          </a:prstGeom>
        </p:spPr>
        <p:txBody>
          <a:bodyPr wrap="square">
            <a:spAutoFit/>
          </a:bodyPr>
          <a:lstStyle/>
          <a:p>
            <a:pPr algn="l" eaLnBrk="1" hangingPunct="1">
              <a:spcBef>
                <a:spcPts val="600"/>
              </a:spcBef>
              <a:spcAft>
                <a:spcPts val="600"/>
              </a:spcAft>
            </a:pPr>
            <a:r>
              <a:rPr lang="en-US" sz="1200" b="0" dirty="0" smtClean="0">
                <a:solidFill>
                  <a:schemeClr val="bg1">
                    <a:lumMod val="50000"/>
                  </a:schemeClr>
                </a:solidFill>
              </a:rPr>
              <a:t>The radio ad generated mixed reactions. Many perceived the ‘over-confident’ voices in the spot to represent parents who are irresponsible, and therefore most could not identify with them. The voice that depicted uncertainty, however,  was very relatable and impactful.</a:t>
            </a:r>
            <a:endParaRPr lang="en-US" sz="1200" b="0" dirty="0">
              <a:solidFill>
                <a:schemeClr val="bg1">
                  <a:lumMod val="50000"/>
                </a:schemeClr>
              </a:solidFill>
            </a:endParaRPr>
          </a:p>
        </p:txBody>
      </p:sp>
      <p:sp>
        <p:nvSpPr>
          <p:cNvPr id="8" name="Rectangle 7"/>
          <p:cNvSpPr/>
          <p:nvPr/>
        </p:nvSpPr>
        <p:spPr>
          <a:xfrm>
            <a:off x="7162800" y="3276600"/>
            <a:ext cx="1828800" cy="2492990"/>
          </a:xfrm>
          <a:prstGeom prst="rect">
            <a:avLst/>
          </a:prstGeom>
        </p:spPr>
        <p:txBody>
          <a:bodyPr wrap="square">
            <a:spAutoFit/>
          </a:bodyPr>
          <a:lstStyle/>
          <a:p>
            <a:pPr algn="l"/>
            <a:r>
              <a:rPr lang="en-US" sz="1200" b="0" dirty="0">
                <a:solidFill>
                  <a:schemeClr val="bg1">
                    <a:lumMod val="50000"/>
                  </a:schemeClr>
                </a:solidFill>
              </a:rPr>
              <a:t>Messaging in the print </a:t>
            </a:r>
            <a:r>
              <a:rPr lang="en-US" sz="1200" b="0" dirty="0" smtClean="0">
                <a:solidFill>
                  <a:schemeClr val="bg1">
                    <a:lumMod val="50000"/>
                  </a:schemeClr>
                </a:solidFill>
              </a:rPr>
              <a:t>ad </a:t>
            </a:r>
            <a:r>
              <a:rPr lang="en-US" sz="1200" b="0" dirty="0">
                <a:solidFill>
                  <a:schemeClr val="bg1">
                    <a:lumMod val="50000"/>
                  </a:schemeClr>
                </a:solidFill>
              </a:rPr>
              <a:t>is clear and imagery </a:t>
            </a:r>
            <a:r>
              <a:rPr lang="en-US" sz="1200" b="0" dirty="0" smtClean="0">
                <a:solidFill>
                  <a:schemeClr val="bg1">
                    <a:lumMod val="50000"/>
                  </a:schemeClr>
                </a:solidFill>
              </a:rPr>
              <a:t>draws </a:t>
            </a:r>
            <a:r>
              <a:rPr lang="en-US" sz="1200" b="0" dirty="0">
                <a:solidFill>
                  <a:schemeClr val="bg1">
                    <a:lumMod val="50000"/>
                  </a:schemeClr>
                </a:solidFill>
              </a:rPr>
              <a:t>viewer into the </a:t>
            </a:r>
            <a:r>
              <a:rPr lang="en-US" sz="1200" b="0" dirty="0" smtClean="0">
                <a:solidFill>
                  <a:schemeClr val="bg1">
                    <a:lumMod val="50000"/>
                  </a:schemeClr>
                </a:solidFill>
              </a:rPr>
              <a:t>scenario, creating </a:t>
            </a:r>
            <a:r>
              <a:rPr lang="en-US" sz="1200" b="0" dirty="0">
                <a:solidFill>
                  <a:schemeClr val="bg1">
                    <a:lumMod val="50000"/>
                  </a:schemeClr>
                </a:solidFill>
              </a:rPr>
              <a:t>a strong sense of urgency.  However, messaging in some of the print ads was perceived as too harsh, dramatic, and/or morbid by some respondents.</a:t>
            </a:r>
          </a:p>
          <a:p>
            <a:pPr algn="l"/>
            <a:endParaRPr lang="en-US" sz="1200" b="0" dirty="0">
              <a:solidFill>
                <a:schemeClr val="bg1">
                  <a:lumMod val="50000"/>
                </a:schemeClr>
              </a:solidFill>
            </a:endParaRPr>
          </a:p>
        </p:txBody>
      </p:sp>
      <p:sp>
        <p:nvSpPr>
          <p:cNvPr id="9" name="Rectangle 8"/>
          <p:cNvSpPr/>
          <p:nvPr/>
        </p:nvSpPr>
        <p:spPr>
          <a:xfrm>
            <a:off x="2819400" y="3276600"/>
            <a:ext cx="1828800" cy="2369880"/>
          </a:xfrm>
          <a:prstGeom prst="rect">
            <a:avLst/>
          </a:prstGeom>
        </p:spPr>
        <p:txBody>
          <a:bodyPr wrap="square">
            <a:spAutoFit/>
          </a:bodyPr>
          <a:lstStyle/>
          <a:p>
            <a:pPr algn="l"/>
            <a:r>
              <a:rPr lang="en-US" sz="1200" b="0" dirty="0" smtClean="0">
                <a:solidFill>
                  <a:schemeClr val="bg1">
                    <a:lumMod val="50000"/>
                  </a:schemeClr>
                </a:solidFill>
              </a:rPr>
              <a:t>Imagery in the spot was impactful and together with the tagline, was very powerful and effective in driving home the message.  However, </a:t>
            </a:r>
            <a:r>
              <a:rPr lang="en-US" sz="1200" b="0" dirty="0" smtClean="0">
                <a:solidFill>
                  <a:srgbClr val="7F7F7F"/>
                </a:solidFill>
              </a:rPr>
              <a:t>without </a:t>
            </a:r>
            <a:r>
              <a:rPr lang="en-US" sz="1200" b="0" dirty="0" smtClean="0">
                <a:solidFill>
                  <a:srgbClr val="7F7F7F"/>
                </a:solidFill>
                <a:cs typeface="Cambria"/>
              </a:rPr>
              <a:t>imagery/audio of</a:t>
            </a:r>
            <a:r>
              <a:rPr lang="en-US" sz="1200" b="0" dirty="0" smtClean="0">
                <a:solidFill>
                  <a:srgbClr val="7F7F7F"/>
                </a:solidFill>
              </a:rPr>
              <a:t> the child and car seat, connection to message was not always immediately clear. </a:t>
            </a:r>
            <a:endParaRPr lang="en-US" sz="1200" dirty="0">
              <a:solidFill>
                <a:srgbClr val="7F7F7F"/>
              </a:solidFill>
            </a:endParaRPr>
          </a:p>
        </p:txBody>
      </p:sp>
      <p:sp>
        <p:nvSpPr>
          <p:cNvPr id="11" name="Rectangle 10"/>
          <p:cNvSpPr/>
          <p:nvPr/>
        </p:nvSpPr>
        <p:spPr>
          <a:xfrm>
            <a:off x="228600" y="1447800"/>
            <a:ext cx="1981200" cy="4431983"/>
          </a:xfrm>
          <a:prstGeom prst="rect">
            <a:avLst/>
          </a:prstGeom>
        </p:spPr>
        <p:txBody>
          <a:bodyPr wrap="square">
            <a:spAutoFit/>
          </a:bodyPr>
          <a:lstStyle/>
          <a:p>
            <a:pPr algn="l" eaLnBrk="1" hangingPunct="1">
              <a:spcBef>
                <a:spcPts val="600"/>
              </a:spcBef>
              <a:spcAft>
                <a:spcPts val="600"/>
              </a:spcAft>
            </a:pPr>
            <a:r>
              <a:rPr lang="en-US" i="1" dirty="0">
                <a:solidFill>
                  <a:schemeClr val="accent2">
                    <a:lumMod val="75000"/>
                  </a:schemeClr>
                </a:solidFill>
                <a:latin typeface="Cambria"/>
                <a:cs typeface="Cambria"/>
              </a:rPr>
              <a:t>The ‘Dash Cam’ concept’s realistic and serious approach together with the tagline made an impression on respondents. </a:t>
            </a:r>
            <a:endParaRPr lang="en-US" i="1" dirty="0" smtClean="0">
              <a:solidFill>
                <a:schemeClr val="accent2">
                  <a:lumMod val="75000"/>
                </a:schemeClr>
              </a:solidFill>
              <a:latin typeface="Cambria"/>
              <a:cs typeface="Cambria"/>
            </a:endParaRPr>
          </a:p>
          <a:p>
            <a:pPr algn="l" eaLnBrk="1" hangingPunct="1">
              <a:spcBef>
                <a:spcPts val="600"/>
              </a:spcBef>
              <a:spcAft>
                <a:spcPts val="600"/>
              </a:spcAft>
            </a:pPr>
            <a:r>
              <a:rPr lang="en-US" b="0" i="1" dirty="0">
                <a:solidFill>
                  <a:schemeClr val="accent2">
                    <a:lumMod val="75000"/>
                  </a:schemeClr>
                </a:solidFill>
                <a:latin typeface="Cambria"/>
                <a:cs typeface="Cambria"/>
              </a:rPr>
              <a:t>T</a:t>
            </a:r>
            <a:r>
              <a:rPr lang="en-US" b="0" i="1" dirty="0" smtClean="0">
                <a:solidFill>
                  <a:schemeClr val="accent2">
                    <a:lumMod val="75000"/>
                  </a:schemeClr>
                </a:solidFill>
                <a:latin typeface="Cambria"/>
                <a:cs typeface="Cambria"/>
              </a:rPr>
              <a:t>he research further revealed opportunities for optimization that could strengthen Dash Cam’s comprehension and relevance across all executions.  </a:t>
            </a:r>
            <a:endParaRPr lang="en-US" b="0" i="1" dirty="0">
              <a:solidFill>
                <a:schemeClr val="accent2">
                  <a:lumMod val="75000"/>
                </a:schemeClr>
              </a:solidFill>
              <a:latin typeface="Cambria"/>
              <a:cs typeface="Cambria"/>
            </a:endParaRPr>
          </a:p>
        </p:txBody>
      </p:sp>
      <p:grpSp>
        <p:nvGrpSpPr>
          <p:cNvPr id="14" name="Group 13"/>
          <p:cNvGrpSpPr/>
          <p:nvPr/>
        </p:nvGrpSpPr>
        <p:grpSpPr>
          <a:xfrm>
            <a:off x="7833360" y="182880"/>
            <a:ext cx="1463040" cy="731520"/>
            <a:chOff x="7262446" y="335280"/>
            <a:chExt cx="1463040" cy="731520"/>
          </a:xfrm>
        </p:grpSpPr>
        <p:sp>
          <p:nvSpPr>
            <p:cNvPr id="15" name="TextBox 14"/>
            <p:cNvSpPr txBox="1"/>
            <p:nvPr/>
          </p:nvSpPr>
          <p:spPr>
            <a:xfrm>
              <a:off x="7620000" y="335280"/>
              <a:ext cx="731520" cy="731520"/>
            </a:xfrm>
            <a:prstGeom prst="ellipse">
              <a:avLst/>
            </a:prstGeom>
            <a:solidFill>
              <a:schemeClr val="accent2">
                <a:lumMod val="50000"/>
              </a:schemeClr>
            </a:solidFill>
            <a:effectLst/>
          </p:spPr>
          <p:txBody>
            <a:bodyPr wrap="square" rtlCol="0" anchor="ctr">
              <a:spAutoFit/>
            </a:bodyPr>
            <a:lstStyle/>
            <a:p>
              <a:endParaRPr lang="en-US" sz="4800" b="0" dirty="0">
                <a:solidFill>
                  <a:srgbClr val="FFFFFF"/>
                </a:solidFill>
              </a:endParaRPr>
            </a:p>
          </p:txBody>
        </p:sp>
        <p:sp>
          <p:nvSpPr>
            <p:cNvPr id="16" name="Rectangle 15"/>
            <p:cNvSpPr/>
            <p:nvPr/>
          </p:nvSpPr>
          <p:spPr>
            <a:xfrm>
              <a:off x="7262446" y="422255"/>
              <a:ext cx="1463040" cy="523220"/>
            </a:xfrm>
            <a:prstGeom prst="rect">
              <a:avLst/>
            </a:prstGeom>
          </p:spPr>
          <p:txBody>
            <a:bodyPr wrap="square" anchor="ctr">
              <a:spAutoFit/>
            </a:bodyPr>
            <a:lstStyle/>
            <a:p>
              <a:r>
                <a:rPr lang="en-US" sz="1400" b="0" i="1" dirty="0" smtClean="0">
                  <a:solidFill>
                    <a:schemeClr val="bg1"/>
                  </a:solidFill>
                  <a:latin typeface="Cambria"/>
                  <a:cs typeface="Cambria"/>
                </a:rPr>
                <a:t>Dash</a:t>
              </a:r>
            </a:p>
            <a:p>
              <a:r>
                <a:rPr lang="en-US" sz="1400" b="0" i="1" dirty="0" smtClean="0">
                  <a:solidFill>
                    <a:schemeClr val="bg1"/>
                  </a:solidFill>
                  <a:latin typeface="Cambria"/>
                  <a:cs typeface="Cambria"/>
                </a:rPr>
                <a:t>Cam</a:t>
              </a:r>
            </a:p>
          </p:txBody>
        </p:sp>
      </p:grpSp>
      <p:cxnSp>
        <p:nvCxnSpPr>
          <p:cNvPr id="10" name="Straight Connector 9"/>
          <p:cNvCxnSpPr/>
          <p:nvPr/>
        </p:nvCxnSpPr>
        <p:spPr bwMode="auto">
          <a:xfrm>
            <a:off x="2590800" y="14478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
        <p:nvSpPr>
          <p:cNvPr id="17"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2334709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on't think you know. Know you know." title="Title car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667000"/>
            <a:ext cx="1905000" cy="1076811"/>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381000" y="533400"/>
            <a:ext cx="6477000" cy="719137"/>
          </a:xfrm>
        </p:spPr>
        <p:txBody>
          <a:bodyPr anchor="t"/>
          <a:lstStyle/>
          <a:p>
            <a:r>
              <a:rPr lang="en-US" sz="3200" dirty="0" smtClean="0"/>
              <a:t>Reactions to TV</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459215004"/>
              </p:ext>
            </p:extLst>
          </p:nvPr>
        </p:nvGraphicFramePr>
        <p:xfrm>
          <a:off x="2895600" y="1625601"/>
          <a:ext cx="5943599" cy="4531360"/>
        </p:xfrm>
        <a:graphic>
          <a:graphicData uri="http://schemas.openxmlformats.org/drawingml/2006/table">
            <a:tbl>
              <a:tblPr firstRow="1" bandRow="1">
                <a:tableStyleId>{5C22544A-7EE6-4342-B048-85BDC9FD1C3A}</a:tableStyleId>
              </a:tblPr>
              <a:tblGrid>
                <a:gridCol w="2897505"/>
                <a:gridCol w="3046094"/>
              </a:tblGrid>
              <a:tr h="228600">
                <a:tc>
                  <a:txBody>
                    <a:bodyPr/>
                    <a:lstStyle/>
                    <a:p>
                      <a:pPr algn="ctr"/>
                      <a:r>
                        <a:rPr lang="en-US" sz="1400" b="0" i="1" dirty="0" smtClean="0">
                          <a:solidFill>
                            <a:srgbClr val="689C9A"/>
                          </a:solidFill>
                          <a:latin typeface="Cambria"/>
                          <a:cs typeface="Cambria"/>
                        </a:rPr>
                        <a:t>What worked</a:t>
                      </a:r>
                      <a:endParaRPr lang="en-US" sz="1400" b="0" i="1" dirty="0">
                        <a:solidFill>
                          <a:srgbClr val="689C9A"/>
                        </a:solidFill>
                        <a:latin typeface="Cambria"/>
                        <a:cs typeface="Cambria"/>
                      </a:endParaRPr>
                    </a:p>
                  </a:txBody>
                  <a:tcPr>
                    <a:lnL w="9525" cap="flat" cmpd="sng" algn="ctr">
                      <a:noFill/>
                      <a:prstDash val="dash"/>
                      <a:round/>
                      <a:headEnd type="none" w="med" len="med"/>
                      <a:tailEnd type="none" w="med" len="med"/>
                    </a:lnL>
                    <a:lnR w="6350" cap="flat" cmpd="sng" algn="ctr">
                      <a:noFill/>
                      <a:prstDash val="lgDash"/>
                      <a:round/>
                      <a:headEnd type="none" w="med" len="med"/>
                      <a:tailEnd type="none" w="med" len="med"/>
                    </a:lnR>
                    <a:lnT w="127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i="1" dirty="0" smtClean="0">
                          <a:solidFill>
                            <a:srgbClr val="689C9A"/>
                          </a:solidFill>
                          <a:latin typeface="Cambria"/>
                          <a:cs typeface="Cambria"/>
                        </a:rPr>
                        <a:t>What didn’t work</a:t>
                      </a:r>
                      <a:endParaRPr lang="en-US" sz="1400" b="0" i="1" dirty="0">
                        <a:solidFill>
                          <a:srgbClr val="689C9A"/>
                        </a:solidFill>
                        <a:latin typeface="Cambria"/>
                        <a:cs typeface="Cambria"/>
                      </a:endParaRPr>
                    </a:p>
                  </a:txBody>
                  <a:tcPr>
                    <a:lnL w="6350" cap="flat" cmpd="sng" algn="ctr">
                      <a:noFill/>
                      <a:prstDash val="lgDash"/>
                      <a:round/>
                      <a:headEnd type="none" w="med" len="med"/>
                      <a:tailEnd type="none" w="med" len="med"/>
                    </a:lnL>
                    <a:lnR w="9525" cap="flat" cmpd="sng" algn="ctr">
                      <a:noFill/>
                      <a:prstDash val="dash"/>
                      <a:round/>
                      <a:headEnd type="none" w="med" len="med"/>
                      <a:tailEnd type="none" w="med" len="med"/>
                    </a:lnR>
                    <a:lnT w="127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r>
              <a:tr h="3276600">
                <a:tc>
                  <a:txBody>
                    <a:bodyPr/>
                    <a:lstStyle/>
                    <a:p>
                      <a:pPr marL="171450" lvl="0" indent="-171450">
                        <a:spcBef>
                          <a:spcPts val="400"/>
                        </a:spcBef>
                        <a:spcAft>
                          <a:spcPts val="400"/>
                        </a:spcAft>
                        <a:buFont typeface="Arial"/>
                        <a:buChar char="•"/>
                      </a:pPr>
                      <a:r>
                        <a:rPr lang="en-US" sz="1100" baseline="0" dirty="0" smtClean="0">
                          <a:solidFill>
                            <a:schemeClr val="bg1">
                              <a:lumMod val="50000"/>
                            </a:schemeClr>
                          </a:solidFill>
                        </a:rPr>
                        <a:t>To the point, message clear.</a:t>
                      </a:r>
                    </a:p>
                    <a:p>
                      <a:pPr marL="171450" lvl="0" indent="-171450">
                        <a:spcBef>
                          <a:spcPts val="400"/>
                        </a:spcBef>
                        <a:spcAft>
                          <a:spcPts val="400"/>
                        </a:spcAft>
                        <a:buFont typeface="Arial"/>
                        <a:buChar char="•"/>
                      </a:pPr>
                      <a:r>
                        <a:rPr lang="en-US" sz="1100" baseline="0" dirty="0" smtClean="0">
                          <a:solidFill>
                            <a:schemeClr val="bg1">
                              <a:lumMod val="50000"/>
                            </a:schemeClr>
                          </a:solidFill>
                        </a:rPr>
                        <a:t>Triggered an emotional response – feeling of ‘Oh my God!’, fear, concern, panic. Some described imagery as gut-wrenching, intense, vivid.</a:t>
                      </a:r>
                    </a:p>
                    <a:p>
                      <a:pPr marL="171450" lvl="0" indent="-171450">
                        <a:spcBef>
                          <a:spcPts val="400"/>
                        </a:spcBef>
                        <a:spcAft>
                          <a:spcPts val="400"/>
                        </a:spcAft>
                        <a:buFont typeface="Arial"/>
                        <a:buChar char="•"/>
                      </a:pPr>
                      <a:r>
                        <a:rPr lang="en-US" sz="1100" baseline="0" dirty="0" smtClean="0">
                          <a:solidFill>
                            <a:schemeClr val="bg1">
                              <a:lumMod val="50000"/>
                            </a:schemeClr>
                          </a:solidFill>
                        </a:rPr>
                        <a:t>Strong call to action and ‘dramatic sense of urgency’ to check NOW  </a:t>
                      </a:r>
                    </a:p>
                    <a:p>
                      <a:pPr marL="171450" lvl="0" indent="-171450">
                        <a:spcBef>
                          <a:spcPts val="400"/>
                        </a:spcBef>
                        <a:spcAft>
                          <a:spcPts val="400"/>
                        </a:spcAft>
                        <a:buFont typeface="Arial"/>
                        <a:buChar char="•"/>
                      </a:pPr>
                      <a:r>
                        <a:rPr lang="en-US" sz="1100" baseline="0" dirty="0" smtClean="0">
                          <a:solidFill>
                            <a:schemeClr val="bg1">
                              <a:lumMod val="50000"/>
                            </a:schemeClr>
                          </a:solidFill>
                        </a:rPr>
                        <a:t>Tagline at the end reinforced message and call to action – made it relevant, very vivid, powerful, and personal</a:t>
                      </a:r>
                    </a:p>
                    <a:p>
                      <a:pPr marL="171450" lvl="0" indent="-171450">
                        <a:spcBef>
                          <a:spcPts val="400"/>
                        </a:spcBef>
                        <a:spcAft>
                          <a:spcPts val="400"/>
                        </a:spcAft>
                        <a:buFont typeface="Arial"/>
                        <a:buChar char="•"/>
                      </a:pPr>
                      <a:r>
                        <a:rPr lang="en-US" sz="1100" baseline="0" dirty="0" smtClean="0">
                          <a:solidFill>
                            <a:schemeClr val="bg1">
                              <a:lumMod val="50000"/>
                            </a:schemeClr>
                          </a:solidFill>
                        </a:rPr>
                        <a:t>Considered very informative – made respondents think about safety for their children and was a reminder to be prepared.</a:t>
                      </a:r>
                    </a:p>
                  </a:txBody>
                  <a:tcPr>
                    <a:lnL w="9525" cap="flat" cmpd="sng" algn="ctr">
                      <a:noFill/>
                      <a:prstDash val="dash"/>
                      <a:round/>
                      <a:headEnd type="none" w="med" len="med"/>
                      <a:tailEnd type="none" w="med" len="med"/>
                    </a:lnL>
                    <a:lnR w="6350" cap="flat" cmpd="sng" algn="ctr">
                      <a:noFill/>
                      <a:prstDash val="lg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lvl="0" indent="-171450">
                        <a:spcBef>
                          <a:spcPts val="400"/>
                        </a:spcBef>
                        <a:spcAft>
                          <a:spcPts val="400"/>
                        </a:spcAft>
                        <a:buFont typeface="Wingdings" panose="05000000000000000000" pitchFamily="2" charset="2"/>
                        <a:buChar char="§"/>
                      </a:pPr>
                      <a:r>
                        <a:rPr lang="en-US" sz="1100" dirty="0" smtClean="0">
                          <a:solidFill>
                            <a:srgbClr val="7F7F7F"/>
                          </a:solidFill>
                        </a:rPr>
                        <a:t>While</a:t>
                      </a:r>
                      <a:r>
                        <a:rPr lang="en-US" sz="1100" baseline="0" dirty="0" smtClean="0">
                          <a:solidFill>
                            <a:srgbClr val="7F7F7F"/>
                          </a:solidFill>
                        </a:rPr>
                        <a:t> message was clearly understood, </a:t>
                      </a:r>
                      <a:r>
                        <a:rPr lang="en-US" sz="1100" b="1" u="none" baseline="0" dirty="0" smtClean="0">
                          <a:solidFill>
                            <a:srgbClr val="2F2B20"/>
                          </a:solidFill>
                        </a:rPr>
                        <a:t>many</a:t>
                      </a:r>
                      <a:r>
                        <a:rPr lang="en-US" sz="1100" baseline="0" dirty="0" smtClean="0">
                          <a:solidFill>
                            <a:srgbClr val="7F7F7F"/>
                          </a:solidFill>
                        </a:rPr>
                        <a:t> did not immediately make connection between the ad and children’s car seat safety.  Some felt parents would not take notice of ad without this imagery.</a:t>
                      </a:r>
                    </a:p>
                    <a:p>
                      <a:pPr marL="171450" lvl="0" indent="-171450">
                        <a:spcBef>
                          <a:spcPts val="400"/>
                        </a:spcBef>
                        <a:spcAft>
                          <a:spcPts val="400"/>
                        </a:spcAft>
                        <a:buFont typeface="Wingdings" panose="05000000000000000000" pitchFamily="2" charset="2"/>
                        <a:buChar char="§"/>
                      </a:pPr>
                      <a:r>
                        <a:rPr lang="en-US" sz="1100" b="1" u="none" baseline="0" dirty="0" smtClean="0">
                          <a:solidFill>
                            <a:schemeClr val="tx1"/>
                          </a:solidFill>
                        </a:rPr>
                        <a:t>Many </a:t>
                      </a:r>
                      <a:r>
                        <a:rPr lang="en-US" sz="1100" b="0" u="none" baseline="0" dirty="0" smtClean="0">
                          <a:solidFill>
                            <a:srgbClr val="7F7F7F"/>
                          </a:solidFill>
                        </a:rPr>
                        <a:t>felt there </a:t>
                      </a:r>
                      <a:r>
                        <a:rPr lang="en-US" sz="1100" baseline="0" dirty="0" smtClean="0">
                          <a:solidFill>
                            <a:srgbClr val="7F7F7F"/>
                          </a:solidFill>
                        </a:rPr>
                        <a:t>was no resolution at the end (showing the child safe in a car seat) – does not inform parents on what they should do or how they should do it.</a:t>
                      </a:r>
                    </a:p>
                    <a:p>
                      <a:pPr marL="171450" lvl="0" indent="-171450">
                        <a:spcBef>
                          <a:spcPts val="400"/>
                        </a:spcBef>
                        <a:spcAft>
                          <a:spcPts val="400"/>
                        </a:spcAft>
                        <a:buFont typeface="Wingdings" panose="05000000000000000000" pitchFamily="2" charset="2"/>
                        <a:buChar char="§"/>
                      </a:pPr>
                      <a:r>
                        <a:rPr lang="en-US" sz="1100" baseline="0" dirty="0" smtClean="0">
                          <a:solidFill>
                            <a:srgbClr val="7F7F7F"/>
                          </a:solidFill>
                        </a:rPr>
                        <a:t>A few felt they were desensitized to this approach, and the theme felt overplayed</a:t>
                      </a:r>
                    </a:p>
                    <a:p>
                      <a:pPr marL="573088" lvl="1" indent="-119063">
                        <a:spcBef>
                          <a:spcPts val="400"/>
                        </a:spcBef>
                        <a:spcAft>
                          <a:spcPts val="400"/>
                        </a:spcAft>
                        <a:buFont typeface="Wingdings" panose="05000000000000000000" pitchFamily="2" charset="2"/>
                        <a:buChar char="§"/>
                      </a:pPr>
                      <a:r>
                        <a:rPr lang="en-US" sz="1100" baseline="0" dirty="0" smtClean="0">
                          <a:solidFill>
                            <a:srgbClr val="7F7F7F"/>
                          </a:solidFill>
                        </a:rPr>
                        <a:t>Compared the approach to the “don’t drive and text” campaign</a:t>
                      </a:r>
                    </a:p>
                    <a:p>
                      <a:pPr marL="171450" lvl="0" indent="-171450">
                        <a:spcBef>
                          <a:spcPts val="400"/>
                        </a:spcBef>
                        <a:spcAft>
                          <a:spcPts val="400"/>
                        </a:spcAft>
                        <a:buFont typeface="Wingdings" panose="05000000000000000000" pitchFamily="2" charset="2"/>
                        <a:buChar char="§"/>
                      </a:pPr>
                      <a:r>
                        <a:rPr lang="en-US" sz="1100" b="0" u="none" baseline="0" dirty="0" smtClean="0">
                          <a:solidFill>
                            <a:schemeClr val="bg1">
                              <a:lumMod val="50000"/>
                            </a:schemeClr>
                          </a:solidFill>
                        </a:rPr>
                        <a:t>A few in Chicago,  saw it as a scary tactic, over the top, too harsh, and negative.</a:t>
                      </a:r>
                    </a:p>
                  </a:txBody>
                  <a:tcPr>
                    <a:lnL w="6350" cap="flat" cmpd="sng" algn="ctr">
                      <a:noFill/>
                      <a:prstDash val="lgDash"/>
                      <a:round/>
                      <a:headEnd type="none" w="med" len="med"/>
                      <a:tailEnd type="none" w="med" len="med"/>
                    </a:lnL>
                    <a:lnR w="9525" cap="flat" cmpd="sng" algn="ctr">
                      <a:noFill/>
                      <a:prstDash val="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194931">
                <a:tc gridSpan="2">
                  <a:txBody>
                    <a:bodyPr/>
                    <a:lstStyle/>
                    <a:p>
                      <a:pPr marL="0" lvl="0" indent="0" algn="ctr">
                        <a:buFont typeface="Wingdings" panose="05000000000000000000" pitchFamily="2" charset="2"/>
                        <a:buNone/>
                      </a:pPr>
                      <a:r>
                        <a:rPr lang="en-US" sz="1400" b="0" i="1" dirty="0" smtClean="0">
                          <a:solidFill>
                            <a:srgbClr val="689C9A"/>
                          </a:solidFill>
                          <a:latin typeface="Cambria"/>
                          <a:cs typeface="Cambria"/>
                        </a:rPr>
                        <a:t>Opportunities</a:t>
                      </a:r>
                      <a:r>
                        <a:rPr lang="en-US" sz="1400" b="0" i="1" baseline="0" dirty="0" smtClean="0">
                          <a:solidFill>
                            <a:srgbClr val="689C9A"/>
                          </a:solidFill>
                          <a:latin typeface="Cambria"/>
                          <a:cs typeface="Cambria"/>
                        </a:rPr>
                        <a:t> for Optimization</a:t>
                      </a:r>
                      <a:endParaRPr lang="en-US" sz="1400" b="0" i="1" dirty="0" smtClean="0">
                        <a:solidFill>
                          <a:srgbClr val="689C9A"/>
                        </a:solidFill>
                        <a:latin typeface="Cambria"/>
                        <a:cs typeface="Cambria"/>
                      </a:endParaRP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38100" cmpd="sng">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2"/>
                    </a:solidFill>
                  </a:tcPr>
                </a:tc>
              </a:tr>
              <a:tr h="622837">
                <a:tc gridSpan="2">
                  <a:txBody>
                    <a:bodyPr/>
                    <a:lstStyle/>
                    <a:p>
                      <a:pPr marL="171450" lvl="0" indent="-171450">
                        <a:spcBef>
                          <a:spcPts val="200"/>
                        </a:spcBef>
                        <a:spcAft>
                          <a:spcPts val="200"/>
                        </a:spcAft>
                        <a:buFont typeface="Arial"/>
                        <a:buChar char="•"/>
                      </a:pPr>
                      <a:r>
                        <a:rPr lang="en-US" sz="1100" b="0" dirty="0" smtClean="0">
                          <a:solidFill>
                            <a:srgbClr val="7F7F7F"/>
                          </a:solidFill>
                        </a:rPr>
                        <a:t>To strengthen connection</a:t>
                      </a:r>
                      <a:r>
                        <a:rPr lang="en-US" sz="1100" b="0" baseline="0" dirty="0" smtClean="0">
                          <a:solidFill>
                            <a:srgbClr val="7F7F7F"/>
                          </a:solidFill>
                        </a:rPr>
                        <a:t> between message and ad, and create a stronger call to action, consider incorporating </a:t>
                      </a:r>
                      <a:r>
                        <a:rPr lang="en-US" sz="1100" b="0" baseline="0" dirty="0" smtClean="0">
                          <a:solidFill>
                            <a:schemeClr val="bg1">
                              <a:lumMod val="50000"/>
                            </a:schemeClr>
                          </a:solidFill>
                        </a:rPr>
                        <a:t>imagery/audio of </a:t>
                      </a:r>
                      <a:r>
                        <a:rPr lang="en-US" sz="1100" b="0" baseline="0" dirty="0" smtClean="0">
                          <a:solidFill>
                            <a:srgbClr val="7F7F7F"/>
                          </a:solidFill>
                        </a:rPr>
                        <a:t>children in their car seats into the executions.</a:t>
                      </a:r>
                    </a:p>
                    <a:p>
                      <a:pPr marL="171450" lvl="0" indent="-171450">
                        <a:spcBef>
                          <a:spcPts val="200"/>
                        </a:spcBef>
                        <a:spcAft>
                          <a:spcPts val="200"/>
                        </a:spcAft>
                        <a:buFont typeface="Arial"/>
                        <a:buChar char="•"/>
                      </a:pPr>
                      <a:r>
                        <a:rPr lang="en-US" sz="1100" b="0" baseline="0" dirty="0" smtClean="0">
                          <a:solidFill>
                            <a:srgbClr val="7F7F7F"/>
                          </a:solidFill>
                        </a:rPr>
                        <a:t>Highlight statistic and call-to-action in the spot to reinforce credibility.  </a:t>
                      </a:r>
                    </a:p>
                  </a:txBody>
                  <a:tcPr>
                    <a:lnL w="9525" cap="flat" cmpd="sng" algn="ctr">
                      <a:noFill/>
                      <a:prstDash val="dash"/>
                      <a:round/>
                      <a:headEnd type="none" w="med" len="med"/>
                      <a:tailEnd type="none" w="med" len="med"/>
                    </a:lnL>
                    <a:lnR w="9525" cap="flat" cmpd="sng" algn="ctr">
                      <a:noFill/>
                      <a:prstDash val="dash"/>
                      <a:round/>
                      <a:headEnd type="none" w="med" len="med"/>
                      <a:tailEnd type="none" w="med" len="med"/>
                    </a:lnR>
                    <a:lnT w="6350" cap="flat" cmpd="sng" algn="ctr">
                      <a:solidFill>
                        <a:srgbClr val="BFBFBF"/>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marL="171450" lvl="0" indent="-171450">
                        <a:buFont typeface="Wingdings" panose="05000000000000000000" pitchFamily="2" charset="2"/>
                        <a:buChar char="§"/>
                      </a:pPr>
                      <a:endParaRPr lang="en-US" sz="1050" dirty="0" smtClean="0"/>
                    </a:p>
                  </a:txBody>
                  <a:tcPr>
                    <a:lnL w="9525" cap="flat" cmpd="sng" algn="ctr">
                      <a:solidFill>
                        <a:schemeClr val="bg1">
                          <a:lumMod val="50000"/>
                        </a:schemeClr>
                      </a:solidFill>
                      <a:prstDash val="dash"/>
                      <a:round/>
                      <a:headEnd type="none" w="med" len="med"/>
                      <a:tailEnd type="none" w="med" len="med"/>
                    </a:lnL>
                    <a:lnR w="9525" cap="flat" cmpd="sng" algn="ctr">
                      <a:solidFill>
                        <a:schemeClr val="bg1">
                          <a:lumMod val="50000"/>
                        </a:schemeClr>
                      </a:solidFill>
                      <a:prstDash val="dash"/>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bl>
          </a:graphicData>
        </a:graphic>
      </p:graphicFrame>
      <p:sp>
        <p:nvSpPr>
          <p:cNvPr id="8" name="Rounded Rectangle 7"/>
          <p:cNvSpPr/>
          <p:nvPr/>
        </p:nvSpPr>
        <p:spPr bwMode="auto">
          <a:xfrm>
            <a:off x="76200" y="4191000"/>
            <a:ext cx="2590800" cy="1828800"/>
          </a:xfrm>
          <a:prstGeom prst="roundRect">
            <a:avLst/>
          </a:prstGeom>
          <a:noFill/>
          <a:ln w="28575" cap="flat" cmpd="sng" algn="ctr">
            <a:noFill/>
            <a:prstDash val="solid"/>
            <a:round/>
            <a:headEnd type="none" w="med" len="med"/>
            <a:tailEnd type="none" w="med" len="med"/>
          </a:ln>
          <a:effectLst/>
        </p:spPr>
        <p:txBody>
          <a:bodyPr vert="horz" wrap="square" lIns="72000" tIns="0" rIns="72000" bIns="0" numCol="1" rtlCol="0" anchor="ctr" anchorCtr="0" compatLnSpc="1">
            <a:prstTxWarp prst="textNoShape">
              <a:avLst/>
            </a:prstTxWarp>
            <a:noAutofit/>
          </a:bodyPr>
          <a:lstStyle/>
          <a:p>
            <a:pPr algn="l"/>
            <a:r>
              <a:rPr lang="en-US" b="0" i="1" dirty="0">
                <a:solidFill>
                  <a:schemeClr val="accent2">
                    <a:lumMod val="75000"/>
                  </a:schemeClr>
                </a:solidFill>
                <a:latin typeface="Cambria"/>
                <a:cs typeface="Cambria"/>
              </a:rPr>
              <a:t>Imagery in the spot was impactful and together with the tagline, was very powerful and effective in driving home message.  However, without </a:t>
            </a:r>
            <a:r>
              <a:rPr lang="en-US" b="0" i="1" dirty="0" smtClean="0">
                <a:solidFill>
                  <a:schemeClr val="accent2">
                    <a:lumMod val="75000"/>
                  </a:schemeClr>
                </a:solidFill>
                <a:latin typeface="Cambria"/>
                <a:cs typeface="Cambria"/>
              </a:rPr>
              <a:t>imagery</a:t>
            </a:r>
            <a:r>
              <a:rPr lang="en-US" b="0" i="1" dirty="0" smtClean="0">
                <a:solidFill>
                  <a:srgbClr val="689C9A"/>
                </a:solidFill>
                <a:latin typeface="Cambria"/>
                <a:cs typeface="Cambria"/>
              </a:rPr>
              <a:t>/audio </a:t>
            </a:r>
            <a:r>
              <a:rPr lang="en-US" b="0" i="1" dirty="0">
                <a:solidFill>
                  <a:srgbClr val="689C9A"/>
                </a:solidFill>
                <a:latin typeface="Cambria"/>
                <a:cs typeface="Cambria"/>
              </a:rPr>
              <a:t>of the child and car seat, connection to message was </a:t>
            </a:r>
            <a:r>
              <a:rPr lang="en-US" b="0" i="1" dirty="0" smtClean="0">
                <a:solidFill>
                  <a:srgbClr val="689C9A"/>
                </a:solidFill>
                <a:latin typeface="Cambria"/>
                <a:cs typeface="Cambria"/>
              </a:rPr>
              <a:t>not always </a:t>
            </a:r>
            <a:r>
              <a:rPr lang="en-US" b="0" i="1" dirty="0">
                <a:solidFill>
                  <a:srgbClr val="689C9A"/>
                </a:solidFill>
                <a:latin typeface="Cambria"/>
                <a:cs typeface="Cambria"/>
              </a:rPr>
              <a:t>immediately clear. </a:t>
            </a:r>
          </a:p>
        </p:txBody>
      </p:sp>
      <p:pic>
        <p:nvPicPr>
          <p:cNvPr id="13" name="Picture 12" descr="Television" title="Icon"/>
          <p:cNvPicPr>
            <a:picLocks noChangeAspect="1"/>
          </p:cNvPicPr>
          <p:nvPr/>
        </p:nvPicPr>
        <p:blipFill>
          <a:blip r:embed="rId4">
            <a:lum bright="70000" contrast="-70000"/>
          </a:blip>
          <a:stretch>
            <a:fillRect/>
          </a:stretch>
        </p:blipFill>
        <p:spPr>
          <a:xfrm>
            <a:off x="7315200" y="182880"/>
            <a:ext cx="762000" cy="762000"/>
          </a:xfrm>
          <a:prstGeom prst="rect">
            <a:avLst/>
          </a:prstGeom>
        </p:spPr>
      </p:pic>
      <p:grpSp>
        <p:nvGrpSpPr>
          <p:cNvPr id="19" name="Group 18"/>
          <p:cNvGrpSpPr/>
          <p:nvPr/>
        </p:nvGrpSpPr>
        <p:grpSpPr>
          <a:xfrm>
            <a:off x="7833360" y="182880"/>
            <a:ext cx="1463040" cy="731520"/>
            <a:chOff x="7262446" y="335280"/>
            <a:chExt cx="1463040" cy="731520"/>
          </a:xfrm>
        </p:grpSpPr>
        <p:sp>
          <p:nvSpPr>
            <p:cNvPr id="20" name="TextBox 19"/>
            <p:cNvSpPr txBox="1"/>
            <p:nvPr/>
          </p:nvSpPr>
          <p:spPr>
            <a:xfrm>
              <a:off x="7620000" y="335280"/>
              <a:ext cx="731520" cy="731520"/>
            </a:xfrm>
            <a:prstGeom prst="ellipse">
              <a:avLst/>
            </a:prstGeom>
            <a:solidFill>
              <a:schemeClr val="accent2">
                <a:lumMod val="50000"/>
              </a:schemeClr>
            </a:solidFill>
            <a:effectLst/>
          </p:spPr>
          <p:txBody>
            <a:bodyPr wrap="square" rtlCol="0" anchor="ctr">
              <a:spAutoFit/>
            </a:bodyPr>
            <a:lstStyle/>
            <a:p>
              <a:endParaRPr lang="en-US" sz="4800" b="0" dirty="0">
                <a:solidFill>
                  <a:srgbClr val="FFFFFF"/>
                </a:solidFill>
              </a:endParaRPr>
            </a:p>
          </p:txBody>
        </p:sp>
        <p:sp>
          <p:nvSpPr>
            <p:cNvPr id="21" name="Rectangle 20"/>
            <p:cNvSpPr/>
            <p:nvPr/>
          </p:nvSpPr>
          <p:spPr>
            <a:xfrm>
              <a:off x="7262446" y="422255"/>
              <a:ext cx="1463040" cy="523220"/>
            </a:xfrm>
            <a:prstGeom prst="rect">
              <a:avLst/>
            </a:prstGeom>
          </p:spPr>
          <p:txBody>
            <a:bodyPr wrap="square" anchor="ctr">
              <a:spAutoFit/>
            </a:bodyPr>
            <a:lstStyle/>
            <a:p>
              <a:r>
                <a:rPr lang="en-US" sz="1400" b="0" i="1" dirty="0" smtClean="0">
                  <a:solidFill>
                    <a:schemeClr val="bg1"/>
                  </a:solidFill>
                  <a:latin typeface="Cambria"/>
                  <a:cs typeface="Cambria"/>
                </a:rPr>
                <a:t>Dash</a:t>
              </a:r>
            </a:p>
            <a:p>
              <a:r>
                <a:rPr lang="en-US" sz="1400" b="0" i="1" dirty="0" smtClean="0">
                  <a:solidFill>
                    <a:schemeClr val="bg1"/>
                  </a:solidFill>
                  <a:latin typeface="Cambria"/>
                  <a:cs typeface="Cambria"/>
                </a:rPr>
                <a:t>Cam</a:t>
              </a:r>
            </a:p>
          </p:txBody>
        </p:sp>
      </p:grpSp>
      <p:cxnSp>
        <p:nvCxnSpPr>
          <p:cNvPr id="12" name="Straight Connector 11"/>
          <p:cNvCxnSpPr/>
          <p:nvPr/>
        </p:nvCxnSpPr>
        <p:spPr bwMode="auto">
          <a:xfrm>
            <a:off x="2590800" y="1524000"/>
            <a:ext cx="0" cy="4800600"/>
          </a:xfrm>
          <a:prstGeom prst="line">
            <a:avLst/>
          </a:prstGeom>
          <a:noFill/>
          <a:ln w="9525" cap="flat" cmpd="sng" algn="ctr">
            <a:solidFill>
              <a:schemeClr val="bg1">
                <a:lumMod val="85000"/>
              </a:schemeClr>
            </a:solidFill>
            <a:prstDash val="dash"/>
            <a:round/>
            <a:headEnd type="none" w="med" len="med"/>
            <a:tailEnd type="none" w="med" len="med"/>
          </a:ln>
          <a:effectLst/>
        </p:spPr>
      </p:cxnSp>
      <p:sp>
        <p:nvSpPr>
          <p:cNvPr id="16" name="Slide Number Placeholder 12"/>
          <p:cNvSpPr txBox="1">
            <a:spLocks/>
          </p:cNvSpPr>
          <p:nvPr/>
        </p:nvSpPr>
        <p:spPr>
          <a:xfrm>
            <a:off x="6324600" y="6248400"/>
            <a:ext cx="2819400" cy="609600"/>
          </a:xfrm>
          <a:prstGeom prst="rect">
            <a:avLst/>
          </a:prstGeom>
          <a:noFill/>
        </p:spPr>
        <p:txBody>
          <a:bodyPr anchor="b"/>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pitchFamily="34" charset="0"/>
                <a:ea typeface="ＭＳ Ｐゴシック" charset="-128"/>
                <a:cs typeface="+mn-cs"/>
              </a:rPr>
              <a:t>Page </a:t>
            </a:r>
            <a:fld id="{FA8651C9-8E8D-4155-8C55-2952FF881BC0}" type="slidenum">
              <a:rPr kumimoji="0" lang="en-US" sz="1000" b="0" i="0" u="none" strike="noStrike" kern="1200" cap="none" spc="0" normalizeH="0" baseline="0" noProof="0" smtClean="0">
                <a:ln>
                  <a:noFill/>
                </a:ln>
                <a:solidFill>
                  <a:schemeClr val="tx1"/>
                </a:solidFill>
                <a:effectLst/>
                <a:uLnTx/>
                <a:uFillTx/>
                <a:latin typeface="Arial" pitchFamily="34" charset="0"/>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solidFill>
                <a:schemeClr val="tx1"/>
              </a:solidFill>
              <a:effectLst/>
              <a:uLnTx/>
              <a:uFillTx/>
              <a:latin typeface="Arial" pitchFamily="34" charset="0"/>
              <a:ea typeface="ＭＳ Ｐゴシック" charset="-128"/>
              <a:cs typeface="+mn-cs"/>
            </a:endParaRPr>
          </a:p>
        </p:txBody>
      </p:sp>
      <p:pic>
        <p:nvPicPr>
          <p:cNvPr id="5" name="Picture 4" descr="Dashboard photo of an accident." title="Phot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1" y="1752600"/>
            <a:ext cx="1914330" cy="1076811"/>
          </a:xfrm>
          <a:prstGeom prst="rect">
            <a:avLst/>
          </a:prstGeom>
          <a:ln>
            <a:noFill/>
          </a:ln>
          <a:effectLst>
            <a:outerShdw blurRad="292100" dist="139700" dir="2700000" algn="tl" rotWithShape="0">
              <a:srgbClr val="333333">
                <a:alpha val="65000"/>
              </a:srgbClr>
            </a:outerShdw>
          </a:effectLst>
        </p:spPr>
      </p:pic>
      <p:pic>
        <p:nvPicPr>
          <p:cNvPr id="15" name="Picture 14" title="Exclamation mark"/>
          <p:cNvPicPr>
            <a:picLocks noChangeAspect="1"/>
          </p:cNvPicPr>
          <p:nvPr/>
        </p:nvPicPr>
        <p:blipFill>
          <a:blip r:embed="rId6"/>
          <a:stretch>
            <a:fillRect/>
          </a:stretch>
        </p:blipFill>
        <p:spPr>
          <a:xfrm>
            <a:off x="8763001" y="2057400"/>
            <a:ext cx="228599" cy="234949"/>
          </a:xfrm>
          <a:prstGeom prst="rect">
            <a:avLst/>
          </a:prstGeom>
        </p:spPr>
      </p:pic>
      <p:pic>
        <p:nvPicPr>
          <p:cNvPr id="25" name="Picture 24" title="Exclamation mark"/>
          <p:cNvPicPr>
            <a:picLocks noChangeAspect="1"/>
          </p:cNvPicPr>
          <p:nvPr/>
        </p:nvPicPr>
        <p:blipFill>
          <a:blip r:embed="rId7"/>
          <a:stretch>
            <a:fillRect/>
          </a:stretch>
        </p:blipFill>
        <p:spPr>
          <a:xfrm>
            <a:off x="8763000" y="3048000"/>
            <a:ext cx="228600" cy="234950"/>
          </a:xfrm>
          <a:prstGeom prst="rect">
            <a:avLst/>
          </a:prstGeom>
        </p:spPr>
      </p:pic>
      <p:pic>
        <p:nvPicPr>
          <p:cNvPr id="26" name="Picture 25" title="Exclamation mark"/>
          <p:cNvPicPr>
            <a:picLocks noChangeAspect="1"/>
          </p:cNvPicPr>
          <p:nvPr/>
        </p:nvPicPr>
        <p:blipFill>
          <a:blip r:embed="rId8"/>
          <a:stretch>
            <a:fillRect/>
          </a:stretch>
        </p:blipFill>
        <p:spPr>
          <a:xfrm>
            <a:off x="457200" y="6553200"/>
            <a:ext cx="228599" cy="234949"/>
          </a:xfrm>
          <a:prstGeom prst="rect">
            <a:avLst/>
          </a:prstGeom>
        </p:spPr>
      </p:pic>
      <p:sp>
        <p:nvSpPr>
          <p:cNvPr id="18" name="TextBox 17"/>
          <p:cNvSpPr txBox="1"/>
          <p:nvPr/>
        </p:nvSpPr>
        <p:spPr>
          <a:xfrm>
            <a:off x="609600" y="6596390"/>
            <a:ext cx="2027180" cy="261610"/>
          </a:xfrm>
          <a:prstGeom prst="rect">
            <a:avLst/>
          </a:prstGeom>
          <a:noFill/>
        </p:spPr>
        <p:txBody>
          <a:bodyPr wrap="none" rtlCol="0">
            <a:spAutoFit/>
          </a:bodyPr>
          <a:lstStyle/>
          <a:p>
            <a:r>
              <a:rPr lang="en-US" sz="1100" b="0" dirty="0" smtClean="0">
                <a:solidFill>
                  <a:srgbClr val="7F7F7F"/>
                </a:solidFill>
              </a:rPr>
              <a:t>Heard strongly across groups</a:t>
            </a:r>
            <a:endParaRPr lang="en-US" sz="1100" b="0" dirty="0">
              <a:solidFill>
                <a:srgbClr val="7F7F7F"/>
              </a:solidFill>
            </a:endParaRPr>
          </a:p>
        </p:txBody>
      </p:sp>
    </p:spTree>
    <p:extLst>
      <p:ext uri="{BB962C8B-B14F-4D97-AF65-F5344CB8AC3E}">
        <p14:creationId xmlns:p14="http://schemas.microsoft.com/office/powerpoint/2010/main" val="2174383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5_PowerPoint Templat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PowerPoint Template">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28575" cap="flat" cmpd="sng" algn="ctr">
          <a:noFill/>
          <a:prstDash val="solid"/>
          <a:round/>
          <a:headEnd type="none" w="med" len="med"/>
          <a:tailEnd type="none" w="med" len="med"/>
        </a:ln>
        <a:effectLst/>
      </a:spPr>
      <a:bodyPr vert="horz" wrap="square" lIns="72000" tIns="0" rIns="72000" bIns="0" numCol="1" rtlCol="0" anchor="t" anchorCtr="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smtClean="0">
            <a:ln>
              <a:noFill/>
            </a:ln>
            <a:solidFill>
              <a:schemeClr val="tx1"/>
            </a:solidFill>
            <a:effectLst/>
            <a:latin typeface="Arial" charset="0"/>
          </a:defRPr>
        </a:defPPr>
      </a:lstStyle>
    </a:spDef>
    <a:lnDef>
      <a:spPr bwMode="auto">
        <a:noFill/>
        <a:ln w="9525" cap="flat" cmpd="sng" algn="ctr">
          <a:solidFill>
            <a:schemeClr val="accent1"/>
          </a:solidFill>
          <a:prstDash val="solid"/>
          <a:round/>
          <a:headEnd type="none" w="med" len="med"/>
          <a:tailEnd type="none" w="med" len="med"/>
        </a:ln>
        <a:effectLst/>
      </a:spPr>
      <a:bodyPr/>
      <a:lstStyle/>
    </a:lnDef>
  </a:objectDefaults>
  <a:extraClrSchemeLst>
    <a:extraClrScheme>
      <a:clrScheme name="PowerPoint Template 1">
        <a:dk1>
          <a:srgbClr val="5B5C5E"/>
        </a:dk1>
        <a:lt1>
          <a:srgbClr val="FFFFFF"/>
        </a:lt1>
        <a:dk2>
          <a:srgbClr val="61116A"/>
        </a:dk2>
        <a:lt2>
          <a:srgbClr val="C9C7C5"/>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
      <a:clrScheme name="PowerPoint Template 2">
        <a:dk1>
          <a:srgbClr val="5B5C5E"/>
        </a:dk1>
        <a:lt1>
          <a:srgbClr val="FFFFFF"/>
        </a:lt1>
        <a:dk2>
          <a:srgbClr val="61116A"/>
        </a:dk2>
        <a:lt2>
          <a:srgbClr val="B2B2B2"/>
        </a:lt2>
        <a:accent1>
          <a:srgbClr val="6E4664"/>
        </a:accent1>
        <a:accent2>
          <a:srgbClr val="B4828C"/>
        </a:accent2>
        <a:accent3>
          <a:srgbClr val="FFFFFF"/>
        </a:accent3>
        <a:accent4>
          <a:srgbClr val="4C4D4F"/>
        </a:accent4>
        <a:accent5>
          <a:srgbClr val="BAB0B8"/>
        </a:accent5>
        <a:accent6>
          <a:srgbClr val="A3757E"/>
        </a:accent6>
        <a:hlink>
          <a:srgbClr val="61116A"/>
        </a:hlink>
        <a:folHlink>
          <a:srgbClr val="BCA9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9D92A2-2A0F-40F8-9001-CA1673E8DCF3}">
  <ds:schemaRef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http://purl.org/dc/term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476FDE9D-1E8E-4DE0-98BE-4E0266C58D4F}">
  <ds:schemaRefs>
    <ds:schemaRef ds:uri="http://schemas.microsoft.com/sharepoint/v3/contenttype/forms"/>
  </ds:schemaRefs>
</ds:datastoreItem>
</file>

<file path=customXml/itemProps3.xml><?xml version="1.0" encoding="utf-8"?>
<ds:datastoreItem xmlns:ds="http://schemas.openxmlformats.org/officeDocument/2006/customXml" ds:itemID="{5CCFB28A-B2CE-4789-A4B3-0C691F54F1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simple template</Template>
  <TotalTime>71674</TotalTime>
  <Words>3597</Words>
  <Application>Microsoft Office PowerPoint</Application>
  <PresentationFormat>On-screen Show (4:3)</PresentationFormat>
  <Paragraphs>286</Paragraphs>
  <Slides>19</Slides>
  <Notes>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5_PowerPoint Template</vt:lpstr>
      <vt:lpstr>PowerPoint Presentation</vt:lpstr>
      <vt:lpstr>Project Background and Objectives</vt:lpstr>
      <vt:lpstr>Who we talked to</vt:lpstr>
      <vt:lpstr>Concepts Reviewed</vt:lpstr>
      <vt:lpstr>PowerPoint Presentation</vt:lpstr>
      <vt:lpstr>Overview of Reactions to Campaigns</vt:lpstr>
      <vt:lpstr>Reactions to the Tagline and Statistic </vt:lpstr>
      <vt:lpstr>Reactions to the ‘Dash Cam’ Concept</vt:lpstr>
      <vt:lpstr>Reactions to TV</vt:lpstr>
      <vt:lpstr>Reactions to Radio (Over Confident)</vt:lpstr>
      <vt:lpstr>Reactions to Voices in Radio  (Over Confident)</vt:lpstr>
      <vt:lpstr>Reactions to Print</vt:lpstr>
      <vt:lpstr>Reactions to ‘Your Exit’</vt:lpstr>
      <vt:lpstr>Reactions to TV</vt:lpstr>
      <vt:lpstr>Reactions to Radio</vt:lpstr>
      <vt:lpstr>Reactions to Print</vt:lpstr>
      <vt:lpstr>PowerPoint Presentation</vt:lpstr>
      <vt:lpstr>Conclusions and Potential Implications</vt:lpstr>
      <vt:lpstr>Conclusions and Potential Implications</vt:lpstr>
    </vt:vector>
  </TitlesOfParts>
  <Company>C&amp;C Multicultural, LLC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Passenger Safety Research</dc:title>
  <dc:creator>Cesar Carbajal</dc:creator>
  <cp:lastModifiedBy>Lee, Amy CTR (NHTSA)</cp:lastModifiedBy>
  <cp:revision>2268</cp:revision>
  <cp:lastPrinted>2012-11-14T18:36:52Z</cp:lastPrinted>
  <dcterms:created xsi:type="dcterms:W3CDTF">2007-02-28T18:09:31Z</dcterms:created>
  <dcterms:modified xsi:type="dcterms:W3CDTF">2016-02-18T15:06:21Z</dcterms:modified>
</cp:coreProperties>
</file>