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05D"/>
    <a:srgbClr val="E5C924"/>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67" autoAdjust="0"/>
  </p:normalViewPr>
  <p:slideViewPr>
    <p:cSldViewPr snapToGrid="0" snapToObjects="1">
      <p:cViewPr>
        <p:scale>
          <a:sx n="150" d="100"/>
          <a:sy n="150" d="100"/>
        </p:scale>
        <p:origin x="-3168" y="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634F59F-A736-459B-926C-14D57EA6D4EF}" type="datetime1">
              <a:rPr lang="en-US"/>
              <a:pPr/>
              <a:t>11/25/14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6086F3-189E-4E72-9B31-C86A0697B416}" type="slidenum">
              <a:rPr lang="en-US"/>
              <a:pPr/>
              <a:t>‹#›</a:t>
            </a:fld>
            <a:endParaRPr lang="en-US"/>
          </a:p>
        </p:txBody>
      </p:sp>
    </p:spTree>
    <p:extLst>
      <p:ext uri="{BB962C8B-B14F-4D97-AF65-F5344CB8AC3E}">
        <p14:creationId xmlns:p14="http://schemas.microsoft.com/office/powerpoint/2010/main" val="98616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FB182EF-60C7-4D8A-BE9C-955089C0AEE1}" type="datetime1">
              <a:rPr lang="en-US"/>
              <a:pPr/>
              <a:t>11/25/14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BAFCC9-63AC-4573-8FCD-41FDF6FF5F96}" type="slidenum">
              <a:rPr lang="en-US"/>
              <a:pPr/>
              <a:t>‹#›</a:t>
            </a:fld>
            <a:endParaRPr lang="en-US"/>
          </a:p>
        </p:txBody>
      </p:sp>
    </p:spTree>
    <p:extLst>
      <p:ext uri="{BB962C8B-B14F-4D97-AF65-F5344CB8AC3E}">
        <p14:creationId xmlns:p14="http://schemas.microsoft.com/office/powerpoint/2010/main" val="29934741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pPr>
            <a:r>
              <a:rPr lang="es-ES" sz="1100" dirty="0" smtClean="0"/>
              <a:t>Información general</a:t>
            </a:r>
            <a:endParaRPr lang="en-US" sz="1100" dirty="0" smtClean="0"/>
          </a:p>
          <a:p>
            <a:r>
              <a:rPr lang="es-ES" sz="1200" kern="1200" baseline="0" dirty="0" smtClean="0">
                <a:solidFill>
                  <a:schemeClr val="tx1"/>
                </a:solidFill>
                <a:latin typeface="+mn-lt"/>
                <a:ea typeface="ＭＳ Ｐゴシック" charset="-128"/>
                <a:cs typeface="ＭＳ Ｐゴシック" charset="-128"/>
              </a:rPr>
              <a:t>Dado que las cifras recopiladas por el Centro de Control y Prevención de Enfermedades indican que la causa principal de muerte entre los hispanos menores de 34 años en los Estados Unidos son los choques automovilísticos, se contrató al Instituto Nacional en pro de la Juventud Latina (NLCI), utilizando fondos provenientes de la </a:t>
            </a:r>
            <a:r>
              <a:rPr lang="es-ES" sz="1200" kern="1200" baseline="0" dirty="0" err="1" smtClean="0">
                <a:solidFill>
                  <a:schemeClr val="tx1"/>
                </a:solidFill>
                <a:latin typeface="+mn-lt"/>
                <a:ea typeface="ＭＳ Ｐゴシック" charset="-128"/>
                <a:cs typeface="ＭＳ Ｐゴシック" charset="-128"/>
              </a:rPr>
              <a:t>National</a:t>
            </a:r>
            <a:r>
              <a:rPr lang="es-ES" sz="1200" kern="1200" baseline="0" dirty="0" smtClean="0">
                <a:solidFill>
                  <a:schemeClr val="tx1"/>
                </a:solidFill>
                <a:latin typeface="+mn-lt"/>
                <a:ea typeface="ＭＳ Ｐゴシック" charset="-128"/>
                <a:cs typeface="ＭＳ Ｐゴシック" charset="-128"/>
              </a:rPr>
              <a:t> </a:t>
            </a:r>
            <a:r>
              <a:rPr lang="es-ES" sz="1200" kern="1200" baseline="0" dirty="0" err="1" smtClean="0">
                <a:solidFill>
                  <a:schemeClr val="tx1"/>
                </a:solidFill>
                <a:latin typeface="+mn-lt"/>
                <a:ea typeface="ＭＳ Ｐゴシック" charset="-128"/>
                <a:cs typeface="ＭＳ Ｐゴシック" charset="-128"/>
              </a:rPr>
              <a:t>Highway</a:t>
            </a:r>
            <a:r>
              <a:rPr lang="es-ES" sz="1200" kern="1200" baseline="0" dirty="0" smtClean="0">
                <a:solidFill>
                  <a:schemeClr val="tx1"/>
                </a:solidFill>
                <a:latin typeface="+mn-lt"/>
                <a:ea typeface="ＭＳ Ｐゴシック" charset="-128"/>
                <a:cs typeface="ＭＳ Ｐゴシック" charset="-128"/>
              </a:rPr>
              <a:t> Traffic Safety </a:t>
            </a:r>
            <a:r>
              <a:rPr lang="es-ES" sz="1200" kern="1200" baseline="0" dirty="0" err="1" smtClean="0">
                <a:solidFill>
                  <a:schemeClr val="tx1"/>
                </a:solidFill>
                <a:latin typeface="+mn-lt"/>
                <a:ea typeface="ＭＳ Ｐゴシック" charset="-128"/>
                <a:cs typeface="ＭＳ Ｐゴシック" charset="-128"/>
              </a:rPr>
              <a:t>Administration</a:t>
            </a:r>
            <a:r>
              <a:rPr lang="es-ES" sz="1200" kern="1200" baseline="0" dirty="0" smtClean="0">
                <a:solidFill>
                  <a:schemeClr val="tx1"/>
                </a:solidFill>
                <a:latin typeface="+mn-lt"/>
                <a:ea typeface="ＭＳ Ｐゴシック" charset="-128"/>
                <a:cs typeface="ＭＳ Ｐゴシック" charset="-128"/>
              </a:rPr>
              <a:t> (NHTSA por las siglas en inglés), para desarrollar un conjunto de materiales informativos para uso dentro de la comunidad hispana cuyo objetivo es remarcar la importancia de abrocharse el cinturón de seguridad e incrementar su uso. </a:t>
            </a:r>
          </a:p>
          <a:p>
            <a:endParaRPr lang="es-E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A raíz de esto, NLCI en conjunto con organizaciones aliadas en los estados de Maryland y la Florida organizó unos grupos de enfoque para averiguar qué opinaban y creían las comunidades inmigrantes sobre el uso de los cinturones y cómo esto se reflejaba en el comportamiento y las costumbres de estos grupos. El personal de NLCI comprende que los inmigrantes hispanos provienen de varios países y regiones que cuentan con distintas prácticas, influencias y costumbres culturales, religiosas y políticas. Pero también reconoce que no sólo es esencial reconocer estas diferencias sino también todo lo que tienen en común para que los materiales que se elaboren sean útiles para todos. </a:t>
            </a:r>
          </a:p>
          <a:p>
            <a:endParaRPr lang="es-E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Por medio de las investigaciones que se efectuaron, NLCI se enteró que la mayoría de los inmigrantes que normalmente no se abrochaban los cinturones de seguridad venían de países donde eso aún no se acostumbraba y que aunque está cambiando, muchos pensaban que sólo era necesario durante viajes largos. De hecho, muchos reconocieron que antes de llegar a los Estados Unidos, era poco común que transitaran en vehículos particulares porque solían utilizar los medios de transporte público o viajaban en bicicleta o andaban a pie. </a:t>
            </a:r>
          </a:p>
          <a:p>
            <a:endParaRPr lang="es-E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Por medio de estos y otros estudios, NLCI pudo determinar que el motivador más eficaz y el que más resonaba cuando se abordaba la importancia de abrocharse el cinturón siempre era los sentimientos que todos tenían con respecto a la familia. O sea, una combinación de imágenes y frases que les recordaba de la importancia de la familia en sus vidas era la mejor forma de lograr el aumento del uso de los cinturones de seguridad.</a:t>
            </a:r>
            <a:endParaRPr lang="en-US" sz="1100" dirty="0" smtClean="0"/>
          </a:p>
          <a:p>
            <a:pPr eaLnBrk="1" hangingPunct="1">
              <a:lnSpc>
                <a:spcPct val="90000"/>
              </a:lnSpc>
              <a:spcBef>
                <a:spcPct val="0"/>
              </a:spcBef>
            </a:pPr>
            <a:endParaRPr lang="en-US" sz="1100" b="1" dirty="0" smtClean="0"/>
          </a:p>
          <a:p>
            <a:pPr eaLnBrk="1" hangingPunct="1">
              <a:lnSpc>
                <a:spcPct val="90000"/>
              </a:lnSpc>
              <a:spcBef>
                <a:spcPct val="0"/>
              </a:spcBef>
            </a:pPr>
            <a:r>
              <a:rPr lang="en-US" sz="1100" b="1" dirty="0" smtClean="0"/>
              <a:t>ENGLISH</a:t>
            </a:r>
          </a:p>
          <a:p>
            <a:pPr eaLnBrk="1" hangingPunct="1">
              <a:lnSpc>
                <a:spcPct val="90000"/>
              </a:lnSpc>
              <a:spcBef>
                <a:spcPct val="0"/>
              </a:spcBef>
            </a:pPr>
            <a:r>
              <a:rPr lang="en-US" sz="1100" dirty="0" smtClean="0"/>
              <a:t>Background </a:t>
            </a:r>
          </a:p>
          <a:p>
            <a:r>
              <a:rPr lang="en-US" sz="1200" kern="1200" baseline="0" dirty="0" smtClean="0">
                <a:solidFill>
                  <a:schemeClr val="tx1"/>
                </a:solidFill>
                <a:latin typeface="+mn-lt"/>
                <a:ea typeface="ＭＳ Ｐゴシック" charset="-128"/>
                <a:cs typeface="ＭＳ Ｐゴシック" charset="-128"/>
              </a:rPr>
              <a:t>With funding from the National Highway Traffic Safety Administration (NHTSA), The National Latino Children’s Institute (NLC) developed a web-based tool-kit to educate immigrant Hispanics about the importance of seat belts and increase the use in the population. According to the Centers for Disease Control and Prevention, traffic crashes are the leading cause of death in the United States among Hispanics under age 34.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NLCI, working with partners in Maryland and Florida, held focus groups in two communities to explore the beliefs, attitudes, behaviors and habits of the immigrant communities. NLCI understands that Hispanic immigrants come from many different nations, each with distinct cultural, religious and political practices and influences and it was important to understand both the differences as well as the similarities so that the final product could be used with the diverse groups that make up this population. </a:t>
            </a:r>
          </a:p>
          <a:p>
            <a:r>
              <a:rPr lang="en-US" sz="1200" kern="1200" baseline="0" dirty="0" smtClean="0">
                <a:solidFill>
                  <a:schemeClr val="tx1"/>
                </a:solidFill>
                <a:latin typeface="+mn-lt"/>
                <a:ea typeface="ＭＳ Ｐゴシック" charset="-128"/>
                <a:cs typeface="ＭＳ Ｐゴシック" charset="-128"/>
              </a:rPr>
              <a:t>NLCI learned that most immigrants who did not habitually use seat belts were not accustomed to using them in their countries of origin. Although the laws are slowly changing, most people felt that seat belts were unnecessary unless they were driving great distances. Few had used seat belts before moving to the United States. In fact, many responded that they rarely rode in a single family vehicle; much of their transportation needs were met through buses, bicycles or walking.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NLCI learned that the greatest motivator for underscoring the importance of using a seat belt every time immigrants rode in a vehicle were the emotions evoked by family. Using images and a few phrases, along with reminders of the importance of the family were the best motivators to increase seatbelt use. </a:t>
            </a:r>
            <a:endParaRPr lang="en-US" sz="1100"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1FA93FDC-B358-48B1-8967-70382E824F24}"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s-ES" sz="1200" kern="1200" baseline="0" dirty="0" smtClean="0">
                <a:solidFill>
                  <a:schemeClr val="tx1"/>
                </a:solidFill>
                <a:latin typeface="+mn-lt"/>
                <a:ea typeface="ＭＳ Ｐゴシック" charset="-128"/>
                <a:cs typeface="ＭＳ Ｐゴシック" charset="-128"/>
              </a:rPr>
              <a:t>Con respecto a esta foto, pregúnteles a los participantes: </a:t>
            </a:r>
          </a:p>
          <a:p>
            <a:r>
              <a:rPr lang="en-US" sz="1200" kern="1200" baseline="0" dirty="0" smtClean="0">
                <a:solidFill>
                  <a:schemeClr val="tx1"/>
                </a:solidFill>
                <a:latin typeface="+mn-lt"/>
                <a:ea typeface="ＭＳ Ｐゴシック" charset="-128"/>
                <a:cs typeface="ＭＳ Ｐゴシック" charset="-128"/>
              </a:rPr>
              <a:t>-¿A </a:t>
            </a:r>
            <a:r>
              <a:rPr lang="en-US" sz="1200" kern="1200" baseline="0" dirty="0" err="1" smtClean="0">
                <a:solidFill>
                  <a:schemeClr val="tx1"/>
                </a:solidFill>
                <a:latin typeface="+mn-lt"/>
                <a:ea typeface="ＭＳ Ｐゴシック" charset="-128"/>
                <a:cs typeface="ＭＳ Ｐゴシック" charset="-128"/>
              </a:rPr>
              <a:t>dónde</a:t>
            </a:r>
            <a:r>
              <a:rPr lang="en-US" sz="1200" kern="1200" baseline="0" dirty="0" smtClean="0">
                <a:solidFill>
                  <a:schemeClr val="tx1"/>
                </a:solidFill>
                <a:latin typeface="+mn-lt"/>
                <a:ea typeface="ＭＳ Ｐゴシック" charset="-128"/>
                <a:cs typeface="ＭＳ Ｐゴシック" charset="-128"/>
              </a:rPr>
              <a:t> </a:t>
            </a:r>
            <a:r>
              <a:rPr lang="en-US" sz="1200" kern="1200" baseline="0" dirty="0" err="1" smtClean="0">
                <a:solidFill>
                  <a:schemeClr val="tx1"/>
                </a:solidFill>
                <a:latin typeface="+mn-lt"/>
                <a:ea typeface="ＭＳ Ｐゴシック" charset="-128"/>
                <a:cs typeface="ＭＳ Ｐゴシック" charset="-128"/>
              </a:rPr>
              <a:t>irán</a:t>
            </a:r>
            <a:r>
              <a:rPr lang="en-US" sz="1200" kern="1200" baseline="0" dirty="0" smtClean="0">
                <a:solidFill>
                  <a:schemeClr val="tx1"/>
                </a:solidFill>
                <a:latin typeface="+mn-lt"/>
                <a:ea typeface="ＭＳ Ｐゴシック" charset="-128"/>
                <a:cs typeface="ＭＳ Ｐゴシック" charset="-128"/>
              </a:rPr>
              <a:t> </a:t>
            </a:r>
            <a:r>
              <a:rPr lang="en-US" sz="1200" kern="1200" baseline="0" dirty="0" err="1" smtClean="0">
                <a:solidFill>
                  <a:schemeClr val="tx1"/>
                </a:solidFill>
                <a:latin typeface="+mn-lt"/>
                <a:ea typeface="ＭＳ Ｐゴシック" charset="-128"/>
                <a:cs typeface="ＭＳ Ｐゴシック" charset="-128"/>
              </a:rPr>
              <a:t>ellos</a:t>
            </a:r>
            <a:r>
              <a:rPr lang="en-US" sz="1200" kern="1200" baseline="0" dirty="0" smtClean="0">
                <a:solidFill>
                  <a:schemeClr val="tx1"/>
                </a:solidFill>
                <a:latin typeface="+mn-lt"/>
                <a:ea typeface="ＭＳ Ｐゴシック" charset="-128"/>
                <a:cs typeface="ＭＳ Ｐゴシック" charset="-128"/>
              </a:rPr>
              <a:t>? </a:t>
            </a:r>
          </a:p>
          <a:p>
            <a:r>
              <a:rPr lang="es-ES" sz="1200" kern="1200" baseline="0" dirty="0" smtClean="0">
                <a:solidFill>
                  <a:schemeClr val="tx1"/>
                </a:solidFill>
                <a:latin typeface="+mn-lt"/>
                <a:ea typeface="ＭＳ Ｐゴシック" charset="-128"/>
                <a:cs typeface="ＭＳ Ｐゴシック" charset="-128"/>
              </a:rPr>
              <a:t>-¿Hay algo que se les olvidó hacer? </a:t>
            </a:r>
          </a:p>
          <a:p>
            <a:r>
              <a:rPr lang="es-ES" sz="1200" kern="1200" baseline="0" dirty="0" smtClean="0">
                <a:solidFill>
                  <a:schemeClr val="tx1"/>
                </a:solidFill>
                <a:latin typeface="+mn-lt"/>
                <a:ea typeface="ＭＳ Ｐゴシック" charset="-128"/>
                <a:cs typeface="ＭＳ Ｐゴシック" charset="-128"/>
              </a:rPr>
              <a:t>-¿Ustedes siempre llevan el cinturón de seguridad puesto? ¿Aunque sólo estén yendo a un lugar cercano? </a:t>
            </a:r>
          </a:p>
          <a:p>
            <a:r>
              <a:rPr lang="es-ES" sz="1200" kern="1200" baseline="0" dirty="0" smtClean="0">
                <a:solidFill>
                  <a:schemeClr val="tx1"/>
                </a:solidFill>
                <a:latin typeface="+mn-lt"/>
                <a:ea typeface="ＭＳ Ｐゴシック" charset="-128"/>
                <a:cs typeface="ＭＳ Ｐゴシック" charset="-128"/>
              </a:rPr>
              <a:t>-¿Sólo es necesario abrochárselos si uno viaja en los asientos delanteros o deberían también los que están en los asientos de atrás? </a:t>
            </a:r>
          </a:p>
          <a:p>
            <a:endParaRPr lang="en-U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Si los participantes indican que no acostumbran abrocharse el cinturón de seguridad, pregúnteles por qué. Las preguntas aquí indicadas pueden ayudarle a profundizar más en el tema. </a:t>
            </a:r>
          </a:p>
          <a:p>
            <a:r>
              <a:rPr lang="en-US" sz="1200" kern="1200" baseline="0" dirty="0" smtClean="0">
                <a:solidFill>
                  <a:schemeClr val="tx1"/>
                </a:solidFill>
                <a:latin typeface="+mn-lt"/>
                <a:ea typeface="ＭＳ Ｐゴシック" charset="-128"/>
                <a:cs typeface="ＭＳ Ｐゴシック" charset="-128"/>
              </a:rPr>
              <a:t>-¿Es </a:t>
            </a:r>
            <a:r>
              <a:rPr lang="en-US" sz="1200" kern="1200" baseline="0" dirty="0" err="1" smtClean="0">
                <a:solidFill>
                  <a:schemeClr val="tx1"/>
                </a:solidFill>
                <a:latin typeface="+mn-lt"/>
                <a:ea typeface="ＭＳ Ｐゴシック" charset="-128"/>
                <a:cs typeface="ＭＳ Ｐゴシック" charset="-128"/>
              </a:rPr>
              <a:t>incómodo</a:t>
            </a:r>
            <a:r>
              <a:rPr lang="en-US" sz="1200" kern="1200" baseline="0" dirty="0" smtClean="0">
                <a:solidFill>
                  <a:schemeClr val="tx1"/>
                </a:solidFill>
                <a:latin typeface="+mn-lt"/>
                <a:ea typeface="ＭＳ Ｐゴシック" charset="-128"/>
                <a:cs typeface="ＭＳ Ｐゴシック" charset="-128"/>
              </a:rPr>
              <a:t> </a:t>
            </a:r>
            <a:r>
              <a:rPr lang="en-US" sz="1200" kern="1200" baseline="0" dirty="0" err="1" smtClean="0">
                <a:solidFill>
                  <a:schemeClr val="tx1"/>
                </a:solidFill>
                <a:latin typeface="+mn-lt"/>
                <a:ea typeface="ＭＳ Ｐゴシック" charset="-128"/>
                <a:cs typeface="ＭＳ Ｐゴシック" charset="-128"/>
              </a:rPr>
              <a:t>llevarlos</a:t>
            </a:r>
            <a:r>
              <a:rPr lang="en-US" sz="1200" kern="1200" baseline="0" dirty="0" smtClean="0">
                <a:solidFill>
                  <a:schemeClr val="tx1"/>
                </a:solidFill>
                <a:latin typeface="+mn-lt"/>
                <a:ea typeface="ＭＳ Ｐゴシック" charset="-128"/>
                <a:cs typeface="ＭＳ Ｐゴシック" charset="-128"/>
              </a:rPr>
              <a:t> </a:t>
            </a:r>
            <a:r>
              <a:rPr lang="en-US" sz="1200" kern="1200" baseline="0" dirty="0" err="1" smtClean="0">
                <a:solidFill>
                  <a:schemeClr val="tx1"/>
                </a:solidFill>
                <a:latin typeface="+mn-lt"/>
                <a:ea typeface="ＭＳ Ｐゴシック" charset="-128"/>
                <a:cs typeface="ＭＳ Ｐゴシック" charset="-128"/>
              </a:rPr>
              <a:t>puestos</a:t>
            </a:r>
            <a:r>
              <a:rPr lang="en-US" sz="1200" kern="1200" baseline="0" dirty="0" smtClean="0">
                <a:solidFill>
                  <a:schemeClr val="tx1"/>
                </a:solidFill>
                <a:latin typeface="+mn-lt"/>
                <a:ea typeface="ＭＳ Ｐゴシック" charset="-128"/>
                <a:cs typeface="ＭＳ Ｐゴシック" charset="-128"/>
              </a:rPr>
              <a:t>? </a:t>
            </a:r>
          </a:p>
          <a:p>
            <a:r>
              <a:rPr lang="es-ES" sz="1200" kern="1200" baseline="0" dirty="0" smtClean="0">
                <a:solidFill>
                  <a:schemeClr val="tx1"/>
                </a:solidFill>
                <a:latin typeface="+mn-lt"/>
                <a:ea typeface="ＭＳ Ｐゴシック" charset="-128"/>
                <a:cs typeface="ＭＳ Ｐゴシック" charset="-128"/>
              </a:rPr>
              <a:t>-Abrocharse los cinturones, ¿todavía no es algo que hacen automáticamente? </a:t>
            </a:r>
          </a:p>
          <a:p>
            <a:r>
              <a:rPr lang="en-US" sz="1200" kern="1200" baseline="0" dirty="0" smtClean="0">
                <a:solidFill>
                  <a:schemeClr val="tx1"/>
                </a:solidFill>
                <a:latin typeface="+mn-lt"/>
                <a:ea typeface="ＭＳ Ｐゴシック" charset="-128"/>
                <a:cs typeface="ＭＳ Ｐゴシック" charset="-128"/>
              </a:rPr>
              <a:t>-¿Se les </a:t>
            </a:r>
            <a:r>
              <a:rPr lang="en-US" sz="1200" kern="1200" baseline="0" dirty="0" err="1" smtClean="0">
                <a:solidFill>
                  <a:schemeClr val="tx1"/>
                </a:solidFill>
                <a:latin typeface="+mn-lt"/>
                <a:ea typeface="ＭＳ Ｐゴシック" charset="-128"/>
                <a:cs typeface="ＭＳ Ｐゴシック" charset="-128"/>
              </a:rPr>
              <a:t>olvida</a:t>
            </a:r>
            <a:r>
              <a:rPr lang="en-US" sz="1200" kern="1200" baseline="0" dirty="0" smtClean="0">
                <a:solidFill>
                  <a:schemeClr val="tx1"/>
                </a:solidFill>
                <a:latin typeface="+mn-lt"/>
                <a:ea typeface="ＭＳ Ｐゴシック" charset="-128"/>
                <a:cs typeface="ＭＳ Ｐゴシック" charset="-128"/>
              </a:rPr>
              <a:t>? </a:t>
            </a:r>
          </a:p>
          <a:p>
            <a:r>
              <a:rPr lang="es-ES" sz="1200" kern="1200" baseline="0" dirty="0" smtClean="0">
                <a:solidFill>
                  <a:schemeClr val="tx1"/>
                </a:solidFill>
                <a:latin typeface="+mn-lt"/>
                <a:ea typeface="ＭＳ Ｐゴシック" charset="-128"/>
                <a:cs typeface="ＭＳ Ｐゴシック" charset="-128"/>
              </a:rPr>
              <a:t>-¿Sólo se los ponen cuando ciertas personas (como sus hijos) viajan en el auto? </a:t>
            </a:r>
          </a:p>
          <a:p>
            <a:endParaRPr lang="en-U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Es clave que los participantes entiendan que los cinturones existen para proteger a todas las personas dentro el vehículo sin importar si viajan en la parte delantera o trasera. Una manera muy eficaz de recalcarles esto es por medio de los ejemplos. Pida que visualicen una situación donde están corriendo a velocidad máxima y de repente se les aparece una pared, ¿podrían detenerse a tiempo? Al chocar contra la pared, ¿les dolería? Explíqueles que esto es lo que sucede en un choque automovilístico. El vehículo se detiene, pero los cuerpos no y, si no están sujetados por el cinturón de seguridad, acaban golpeando el volante, el tablero, el parabrisas u otras superficies duras. También, en el impacto, los que están sentados atrás sin los cinturones abrochados, no sólo pueden lesionarse sino que también pueden herir a los demás dentro del coche. </a:t>
            </a:r>
          </a:p>
          <a:p>
            <a:endParaRPr lang="es-E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Otra pregunta que les debe hacer es: ¿A qué se refiere la frase «dos segundos pueden cambiarle la vida»? </a:t>
            </a:r>
          </a:p>
          <a:p>
            <a:r>
              <a:rPr lang="es-ES" sz="1200" kern="1200" baseline="0" dirty="0" smtClean="0">
                <a:solidFill>
                  <a:schemeClr val="tx1"/>
                </a:solidFill>
                <a:latin typeface="+mn-lt"/>
                <a:ea typeface="ＭＳ Ｐゴシック" charset="-128"/>
                <a:cs typeface="ＭＳ Ｐゴシック" charset="-128"/>
              </a:rPr>
              <a:t>¿Qué es lo que se puede hacer en sólo dos segundos? </a:t>
            </a:r>
            <a:endParaRPr lang="en-US" b="1" dirty="0" smtClean="0"/>
          </a:p>
          <a:p>
            <a:pPr eaLnBrk="1" hangingPunct="1">
              <a:lnSpc>
                <a:spcPct val="90000"/>
              </a:lnSpc>
              <a:spcBef>
                <a:spcPct val="0"/>
              </a:spcBef>
            </a:pPr>
            <a:endParaRPr lang="en-US" b="1" dirty="0" smtClean="0"/>
          </a:p>
          <a:p>
            <a:pPr eaLnBrk="1" hangingPunct="1">
              <a:lnSpc>
                <a:spcPct val="90000"/>
              </a:lnSpc>
              <a:spcBef>
                <a:spcPct val="0"/>
              </a:spcBef>
            </a:pPr>
            <a:r>
              <a:rPr lang="en-US" b="1" dirty="0" smtClean="0"/>
              <a:t>ENGLISH</a:t>
            </a:r>
          </a:p>
          <a:p>
            <a:r>
              <a:rPr lang="en-US" sz="1200" kern="1200" baseline="0" dirty="0" smtClean="0">
                <a:solidFill>
                  <a:schemeClr val="tx1"/>
                </a:solidFill>
                <a:latin typeface="+mn-lt"/>
                <a:ea typeface="ＭＳ Ｐゴシック" charset="-128"/>
                <a:cs typeface="ＭＳ Ｐゴシック" charset="-128"/>
              </a:rPr>
              <a:t>Ask the participant: </a:t>
            </a:r>
          </a:p>
          <a:p>
            <a:r>
              <a:rPr lang="en-US" sz="1200" kern="1200" baseline="0" dirty="0" smtClean="0">
                <a:solidFill>
                  <a:schemeClr val="tx1"/>
                </a:solidFill>
                <a:latin typeface="+mn-lt"/>
                <a:ea typeface="ＭＳ Ｐゴシック" charset="-128"/>
                <a:cs typeface="ＭＳ Ｐゴシック" charset="-128"/>
              </a:rPr>
              <a:t>-Where do you think they are going? </a:t>
            </a:r>
          </a:p>
          <a:p>
            <a:r>
              <a:rPr lang="en-US" sz="1200" kern="1200" baseline="0" dirty="0" smtClean="0">
                <a:solidFill>
                  <a:schemeClr val="tx1"/>
                </a:solidFill>
                <a:latin typeface="+mn-lt"/>
                <a:ea typeface="ＭＳ Ｐゴシック" charset="-128"/>
                <a:cs typeface="ＭＳ Ｐゴシック" charset="-128"/>
              </a:rPr>
              <a:t>-Is there anything that they forgot to do? </a:t>
            </a:r>
          </a:p>
          <a:p>
            <a:r>
              <a:rPr lang="en-US" sz="1200" kern="1200" baseline="0" dirty="0" smtClean="0">
                <a:solidFill>
                  <a:schemeClr val="tx1"/>
                </a:solidFill>
                <a:latin typeface="+mn-lt"/>
                <a:ea typeface="ＭＳ Ｐゴシック" charset="-128"/>
                <a:cs typeface="ＭＳ Ｐゴシック" charset="-128"/>
              </a:rPr>
              <a:t>-Do you always wear a seat belt? Even if you are only going a few miles? </a:t>
            </a:r>
          </a:p>
          <a:p>
            <a:r>
              <a:rPr lang="en-US" sz="1200" kern="1200" baseline="0" dirty="0" smtClean="0">
                <a:solidFill>
                  <a:schemeClr val="tx1"/>
                </a:solidFill>
                <a:latin typeface="+mn-lt"/>
                <a:ea typeface="ＭＳ Ｐゴシック" charset="-128"/>
                <a:cs typeface="ＭＳ Ｐゴシック" charset="-128"/>
              </a:rPr>
              <a:t>-Only in the front seat, it’s not necessary in the back?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If they don’t habitually wear a seat belt, ask them for the reason: </a:t>
            </a:r>
          </a:p>
          <a:p>
            <a:r>
              <a:rPr lang="en-US" sz="1200" kern="1200" baseline="0" dirty="0" smtClean="0">
                <a:solidFill>
                  <a:schemeClr val="tx1"/>
                </a:solidFill>
                <a:latin typeface="+mn-lt"/>
                <a:ea typeface="ＭＳ Ｐゴシック" charset="-128"/>
                <a:cs typeface="ＭＳ Ｐゴシック" charset="-128"/>
              </a:rPr>
              <a:t>-Is it uncomfortable? </a:t>
            </a:r>
          </a:p>
          <a:p>
            <a:r>
              <a:rPr lang="en-US" sz="1200" kern="1200" baseline="0" dirty="0" smtClean="0">
                <a:solidFill>
                  <a:schemeClr val="tx1"/>
                </a:solidFill>
                <a:latin typeface="+mn-lt"/>
                <a:ea typeface="ＭＳ Ｐゴシック" charset="-128"/>
                <a:cs typeface="ＭＳ Ｐゴシック" charset="-128"/>
              </a:rPr>
              <a:t>-It’s not a habit? </a:t>
            </a:r>
          </a:p>
          <a:p>
            <a:r>
              <a:rPr lang="en-US" sz="1200" kern="1200" baseline="0" dirty="0" smtClean="0">
                <a:solidFill>
                  <a:schemeClr val="tx1"/>
                </a:solidFill>
                <a:latin typeface="+mn-lt"/>
                <a:ea typeface="ＭＳ Ｐゴシック" charset="-128"/>
                <a:cs typeface="ＭＳ Ｐゴシック" charset="-128"/>
              </a:rPr>
              <a:t>-They forget? </a:t>
            </a:r>
          </a:p>
          <a:p>
            <a:r>
              <a:rPr lang="en-US" sz="1200" kern="1200" baseline="0" dirty="0" smtClean="0">
                <a:solidFill>
                  <a:schemeClr val="tx1"/>
                </a:solidFill>
                <a:latin typeface="+mn-lt"/>
                <a:ea typeface="ＭＳ Ｐゴシック" charset="-128"/>
                <a:cs typeface="ＭＳ Ｐゴシック" charset="-128"/>
              </a:rPr>
              <a:t>-Only when certain people (like children) are in the car?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Explain that the seat belt is made to keep them and the other occupants in the car safe whether they are seated in the front or back of the car. Ask them to imagine running and all of a sudden a wall pops up in front of them—could they stop? Would it hurt to crash into the wall? In a crash, the car stops, but their body keeps going and then hits the steering wheel, dashboard or the windshield—if they are not buckled up. The seat belt keeps them from hitting the hard surfaces of the car. Also, in the back seat, they can actually injure others as they are thrown around in a crash because they didn’t buckle up.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Ask the participant: </a:t>
            </a:r>
          </a:p>
          <a:p>
            <a:r>
              <a:rPr lang="en-US" sz="1200" kern="1200" baseline="0" dirty="0" smtClean="0">
                <a:solidFill>
                  <a:schemeClr val="tx1"/>
                </a:solidFill>
                <a:latin typeface="+mn-lt"/>
                <a:ea typeface="ＭＳ Ｐゴシック" charset="-128"/>
                <a:cs typeface="ＭＳ Ｐゴシック" charset="-128"/>
              </a:rPr>
              <a:t>What do you think the phrase “two seconds can change your life” means on the page? What takes two seconds? </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9BD4CAA4-E06F-4608-8948-7801E0506F10}"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baseline="0" dirty="0" smtClean="0">
                <a:solidFill>
                  <a:schemeClr val="tx1"/>
                </a:solidFill>
                <a:latin typeface="+mn-lt"/>
                <a:ea typeface="ＭＳ Ｐゴシック" charset="-128"/>
                <a:cs typeface="ＭＳ Ｐゴシック" charset="-128"/>
              </a:rPr>
              <a:t>Muchos reaccionarán al ver esta foto.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err="1" smtClean="0">
                <a:solidFill>
                  <a:schemeClr val="tx1"/>
                </a:solidFill>
                <a:latin typeface="+mn-lt"/>
                <a:ea typeface="ＭＳ Ｐゴシック" charset="-128"/>
                <a:cs typeface="ＭＳ Ｐゴシック" charset="-128"/>
              </a:rPr>
              <a:t>Pregúnteles</a:t>
            </a:r>
            <a:r>
              <a:rPr lang="en-US" sz="1200" kern="1200" baseline="0" dirty="0" smtClean="0">
                <a:solidFill>
                  <a:schemeClr val="tx1"/>
                </a:solidFill>
                <a:latin typeface="+mn-lt"/>
                <a:ea typeface="ＭＳ Ｐゴシック" charset="-128"/>
                <a:cs typeface="ＭＳ Ｐゴシック" charset="-128"/>
              </a:rPr>
              <a:t>: </a:t>
            </a:r>
          </a:p>
          <a:p>
            <a:r>
              <a:rPr lang="es-ES" sz="1200" kern="1200" baseline="0" dirty="0" smtClean="0">
                <a:solidFill>
                  <a:schemeClr val="tx1"/>
                </a:solidFill>
                <a:latin typeface="+mn-lt"/>
                <a:ea typeface="ＭＳ Ｐゴシック" charset="-128"/>
                <a:cs typeface="ＭＳ Ｐゴシック" charset="-128"/>
              </a:rPr>
              <a:t>-¿Qué pasó? ¿Creen que todos salieron bien? </a:t>
            </a:r>
          </a:p>
          <a:p>
            <a:r>
              <a:rPr lang="es-ES" sz="1200" kern="1200" baseline="0" dirty="0" smtClean="0">
                <a:solidFill>
                  <a:schemeClr val="tx1"/>
                </a:solidFill>
                <a:latin typeface="+mn-lt"/>
                <a:ea typeface="ＭＳ Ｐゴシック" charset="-128"/>
                <a:cs typeface="ＭＳ Ｐゴシック" charset="-128"/>
              </a:rPr>
              <a:t>-¿Creen que todos estaban viajando larga distancia o que sólo tenían que ir unas cuantas cuadras? </a:t>
            </a:r>
          </a:p>
          <a:p>
            <a:r>
              <a:rPr lang="es-ES" sz="1200" kern="1200" baseline="0" dirty="0" smtClean="0">
                <a:solidFill>
                  <a:schemeClr val="tx1"/>
                </a:solidFill>
                <a:latin typeface="+mn-lt"/>
                <a:ea typeface="ＭＳ Ｐゴシック" charset="-128"/>
                <a:cs typeface="ＭＳ Ｐゴシック" charset="-128"/>
              </a:rPr>
              <a:t>-¿Creen que las personas sentadas en la parte de atrás llevaban puesto el cinturón de seguridad? ¿Creen que salieron ilesos? </a:t>
            </a:r>
          </a:p>
          <a:p>
            <a:r>
              <a:rPr lang="es-ES" sz="1200" kern="1200" baseline="0" dirty="0" smtClean="0">
                <a:solidFill>
                  <a:schemeClr val="tx1"/>
                </a:solidFill>
                <a:latin typeface="+mn-lt"/>
                <a:ea typeface="ＭＳ Ｐゴシック" charset="-128"/>
                <a:cs typeface="ＭＳ Ｐゴシック" charset="-128"/>
              </a:rPr>
              <a:t>-Alguno de ustedes, ¿Han chocado? ¿Cómo sucedió? </a:t>
            </a:r>
          </a:p>
          <a:p>
            <a:r>
              <a:rPr lang="es-ES" sz="1200" kern="1200" baseline="0" dirty="0" smtClean="0">
                <a:solidFill>
                  <a:schemeClr val="tx1"/>
                </a:solidFill>
                <a:latin typeface="+mn-lt"/>
                <a:ea typeface="ＭＳ Ｐゴシック" charset="-128"/>
                <a:cs typeface="ＭＳ Ｐゴシック" charset="-128"/>
              </a:rPr>
              <a:t>-¿Hubiera sido posible evitar el choque? ¿Todos llevaban sus cinturones de seguridad puestos? ¿Alguien se lastimó? </a:t>
            </a:r>
          </a:p>
          <a:p>
            <a:r>
              <a:rPr lang="es-ES" sz="1200" kern="1200" baseline="0" dirty="0" smtClean="0">
                <a:solidFill>
                  <a:schemeClr val="tx1"/>
                </a:solidFill>
                <a:latin typeface="+mn-lt"/>
                <a:ea typeface="ＭＳ Ｐゴシック" charset="-128"/>
                <a:cs typeface="ＭＳ Ｐゴシック" charset="-128"/>
              </a:rPr>
              <a:t>-¿Tiene un conocido o familiar que se ha herido o muerto en un choque automovilístico? ¿En qué parte del vehículo iba? </a:t>
            </a:r>
          </a:p>
          <a:p>
            <a:pPr eaLnBrk="1" hangingPunct="1">
              <a:spcBef>
                <a:spcPct val="0"/>
              </a:spcBef>
            </a:pPr>
            <a:endParaRPr lang="en-US" b="1" dirty="0" smtClean="0"/>
          </a:p>
          <a:p>
            <a:pPr eaLnBrk="1" hangingPunct="1">
              <a:spcBef>
                <a:spcPct val="0"/>
              </a:spcBef>
            </a:pPr>
            <a:endParaRPr lang="en-US" b="1" dirty="0" smtClean="0"/>
          </a:p>
          <a:p>
            <a:pPr eaLnBrk="1" hangingPunct="1">
              <a:spcBef>
                <a:spcPct val="0"/>
              </a:spcBef>
            </a:pPr>
            <a:r>
              <a:rPr lang="en-US" b="1" dirty="0" smtClean="0"/>
              <a:t>ENGLISH</a:t>
            </a:r>
          </a:p>
          <a:p>
            <a:r>
              <a:rPr lang="en-US" sz="1200" kern="1200" baseline="0" dirty="0" smtClean="0">
                <a:solidFill>
                  <a:schemeClr val="tx1"/>
                </a:solidFill>
                <a:latin typeface="+mn-lt"/>
                <a:ea typeface="ＭＳ Ｐゴシック" charset="-128"/>
                <a:cs typeface="ＭＳ Ｐゴシック" charset="-128"/>
              </a:rPr>
              <a:t>Most participants will have a reaction to this photograph.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Ask for their thoughts: </a:t>
            </a:r>
          </a:p>
          <a:p>
            <a:r>
              <a:rPr lang="en-US" sz="1200" kern="1200" baseline="0" dirty="0" smtClean="0">
                <a:solidFill>
                  <a:schemeClr val="tx1"/>
                </a:solidFill>
                <a:latin typeface="+mn-lt"/>
                <a:ea typeface="ＭＳ Ｐゴシック" charset="-128"/>
                <a:cs typeface="ＭＳ Ｐゴシック" charset="-128"/>
              </a:rPr>
              <a:t>-What do you think happened? Is everyone OK? </a:t>
            </a:r>
          </a:p>
          <a:p>
            <a:r>
              <a:rPr lang="en-US" sz="1200" kern="1200" baseline="0" dirty="0" smtClean="0">
                <a:solidFill>
                  <a:schemeClr val="tx1"/>
                </a:solidFill>
                <a:latin typeface="+mn-lt"/>
                <a:ea typeface="ＭＳ Ｐゴシック" charset="-128"/>
                <a:cs typeface="ＭＳ Ｐゴシック" charset="-128"/>
              </a:rPr>
              <a:t>-How far do you think they were driving? After all, they might have only been going a few blocks. </a:t>
            </a:r>
          </a:p>
          <a:p>
            <a:r>
              <a:rPr lang="en-US" sz="1200" kern="1200" baseline="0" dirty="0" smtClean="0">
                <a:solidFill>
                  <a:schemeClr val="tx1"/>
                </a:solidFill>
                <a:latin typeface="+mn-lt"/>
                <a:ea typeface="ＭＳ Ｐゴシック" charset="-128"/>
                <a:cs typeface="ＭＳ Ｐゴシック" charset="-128"/>
              </a:rPr>
              <a:t>-Do you think the people in the back seat were using their seat belt? Do you think they got hurt? </a:t>
            </a:r>
          </a:p>
          <a:p>
            <a:r>
              <a:rPr lang="en-US" sz="1200" kern="1200" baseline="0" dirty="0" smtClean="0">
                <a:solidFill>
                  <a:schemeClr val="tx1"/>
                </a:solidFill>
                <a:latin typeface="+mn-lt"/>
                <a:ea typeface="ＭＳ Ｐゴシック" charset="-128"/>
                <a:cs typeface="ＭＳ Ｐゴシック" charset="-128"/>
              </a:rPr>
              <a:t>-Have you ever been in a crash? How did it happen? </a:t>
            </a:r>
          </a:p>
          <a:p>
            <a:r>
              <a:rPr lang="en-US" sz="1200" kern="1200" baseline="0" dirty="0" smtClean="0">
                <a:solidFill>
                  <a:schemeClr val="tx1"/>
                </a:solidFill>
                <a:latin typeface="+mn-lt"/>
                <a:ea typeface="ＭＳ Ｐゴシック" charset="-128"/>
                <a:cs typeface="ＭＳ Ｐゴシック" charset="-128"/>
              </a:rPr>
              <a:t>-Could you have avoided the crash? Was everyone wearing a seat belt? Was anyone hurt? </a:t>
            </a:r>
          </a:p>
          <a:p>
            <a:r>
              <a:rPr lang="en-US" sz="1200" kern="1200" baseline="0" dirty="0" smtClean="0">
                <a:solidFill>
                  <a:schemeClr val="tx1"/>
                </a:solidFill>
                <a:latin typeface="+mn-lt"/>
                <a:ea typeface="ＭＳ Ｐゴシック" charset="-128"/>
                <a:cs typeface="ＭＳ Ｐゴシック" charset="-128"/>
              </a:rPr>
              <a:t>-Has anyone you know ever been injured or killed in a car crash? Where were they seated when it happened? </a:t>
            </a:r>
          </a:p>
        </p:txBody>
      </p:sp>
      <p:sp>
        <p:nvSpPr>
          <p:cNvPr id="20484" name="Slide Number Placeholder 3"/>
          <p:cNvSpPr>
            <a:spLocks noGrp="1"/>
          </p:cNvSpPr>
          <p:nvPr>
            <p:ph type="sldNum" sz="quarter" idx="5"/>
          </p:nvPr>
        </p:nvSpPr>
        <p:spPr bwMode="auto">
          <a:noFill/>
          <a:ln>
            <a:miter lim="800000"/>
            <a:headEnd/>
            <a:tailEnd/>
          </a:ln>
        </p:spPr>
        <p:txBody>
          <a:bodyPr/>
          <a:lstStyle/>
          <a:p>
            <a:fld id="{B2564961-B09A-4A95-9BA4-87A7819A2BFC}"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baseline="0" dirty="0" smtClean="0">
                <a:solidFill>
                  <a:schemeClr val="tx1"/>
                </a:solidFill>
                <a:latin typeface="+mn-lt"/>
                <a:ea typeface="ＭＳ Ｐゴシック" charset="-128"/>
                <a:cs typeface="ＭＳ Ｐゴシック" charset="-128"/>
              </a:rPr>
              <a:t>Pida que uno de los participantes describa lo que ve en la foto. Luego pregúntele: </a:t>
            </a:r>
          </a:p>
          <a:p>
            <a:r>
              <a:rPr lang="en-US" sz="1200" kern="1200" baseline="0" dirty="0" smtClean="0">
                <a:solidFill>
                  <a:schemeClr val="tx1"/>
                </a:solidFill>
                <a:latin typeface="+mn-lt"/>
                <a:ea typeface="ＭＳ Ｐゴシック" charset="-128"/>
                <a:cs typeface="ＭＳ Ｐゴシック" charset="-128"/>
              </a:rPr>
              <a:t>-¿</a:t>
            </a:r>
            <a:r>
              <a:rPr lang="en-US" sz="1200" kern="1200" baseline="0" dirty="0" err="1" smtClean="0">
                <a:solidFill>
                  <a:schemeClr val="tx1"/>
                </a:solidFill>
                <a:latin typeface="+mn-lt"/>
                <a:ea typeface="ＭＳ Ｐゴシック" charset="-128"/>
                <a:cs typeface="ＭＳ Ｐゴシック" charset="-128"/>
              </a:rPr>
              <a:t>Qué</a:t>
            </a:r>
            <a:r>
              <a:rPr lang="en-US" sz="1200" kern="1200" baseline="0" dirty="0" smtClean="0">
                <a:solidFill>
                  <a:schemeClr val="tx1"/>
                </a:solidFill>
                <a:latin typeface="+mn-lt"/>
                <a:ea typeface="ＭＳ Ｐゴシック" charset="-128"/>
                <a:cs typeface="ＭＳ Ｐゴシック" charset="-128"/>
              </a:rPr>
              <a:t> </a:t>
            </a:r>
            <a:r>
              <a:rPr lang="en-US" sz="1200" kern="1200" baseline="0" dirty="0" err="1" smtClean="0">
                <a:solidFill>
                  <a:schemeClr val="tx1"/>
                </a:solidFill>
                <a:latin typeface="+mn-lt"/>
                <a:ea typeface="ＭＳ Ｐゴシック" charset="-128"/>
                <a:cs typeface="ＭＳ Ｐゴシック" charset="-128"/>
              </a:rPr>
              <a:t>siente</a:t>
            </a:r>
            <a:r>
              <a:rPr lang="en-US" sz="1200" kern="1200" baseline="0" dirty="0" smtClean="0">
                <a:solidFill>
                  <a:schemeClr val="tx1"/>
                </a:solidFill>
                <a:latin typeface="+mn-lt"/>
                <a:ea typeface="ＭＳ Ｐゴシック" charset="-128"/>
                <a:cs typeface="ＭＳ Ｐゴシック" charset="-128"/>
              </a:rPr>
              <a:t>? </a:t>
            </a:r>
          </a:p>
          <a:p>
            <a:r>
              <a:rPr lang="es-ES" sz="1200" kern="1200" baseline="0" dirty="0" smtClean="0">
                <a:solidFill>
                  <a:schemeClr val="tx1"/>
                </a:solidFill>
                <a:latin typeface="+mn-lt"/>
                <a:ea typeface="ＭＳ Ｐゴシック" charset="-128"/>
                <a:cs typeface="ＭＳ Ｐゴシック" charset="-128"/>
              </a:rPr>
              <a:t>-Al ver el grupo tan feliz, ¿pensó que acabarían en un entierro? ¿Quién murió? ¿Quién se lesionó? ¿Dónde estaba esa persona sentada dentro del carro? </a:t>
            </a:r>
          </a:p>
          <a:p>
            <a:endParaRPr lang="en-U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Pida que al analizar las consecuencias de perder a un ser querido, ya sea un hijo, un hermano, un padre o un buen amigo, consideren lo siguiente: </a:t>
            </a:r>
          </a:p>
          <a:p>
            <a:r>
              <a:rPr lang="es-ES" sz="1200" kern="1200" baseline="0" dirty="0" smtClean="0">
                <a:solidFill>
                  <a:schemeClr val="tx1"/>
                </a:solidFill>
                <a:latin typeface="+mn-lt"/>
                <a:ea typeface="ＭＳ Ｐゴシック" charset="-128"/>
                <a:cs typeface="ＭＳ Ｐゴシック" charset="-128"/>
              </a:rPr>
              <a:t>-Esta muerte, ¿qué cambios produce dentro de la familia? </a:t>
            </a:r>
          </a:p>
          <a:p>
            <a:r>
              <a:rPr lang="es-ES" sz="1200" kern="1200" baseline="0" dirty="0" smtClean="0">
                <a:solidFill>
                  <a:schemeClr val="tx1"/>
                </a:solidFill>
                <a:latin typeface="+mn-lt"/>
                <a:ea typeface="ＭＳ Ｐゴシック" charset="-128"/>
                <a:cs typeface="ＭＳ Ｐゴシック" charset="-128"/>
              </a:rPr>
              <a:t>-Los cuidados de la niña en la silla de rueda, ¿Cuánto costarán? ¿Creen que ella algún día podrá caminar o trabajar? ¿Podrá casarse? ¿Podrá tener hijos? ¿Quién se encargará de atenderla y cuidarla? </a:t>
            </a:r>
          </a:p>
          <a:p>
            <a:r>
              <a:rPr lang="es-ES" sz="1200" kern="1200" baseline="0" dirty="0" smtClean="0">
                <a:solidFill>
                  <a:schemeClr val="tx1"/>
                </a:solidFill>
                <a:latin typeface="+mn-lt"/>
                <a:ea typeface="ＭＳ Ｐゴシック" charset="-128"/>
                <a:cs typeface="ＭＳ Ｐゴシック" charset="-128"/>
              </a:rPr>
              <a:t>-Lo que le sucedió a estos chicos, ¿les impacta? </a:t>
            </a:r>
          </a:p>
          <a:p>
            <a:r>
              <a:rPr lang="es-ES" sz="1200" kern="1200" baseline="0" dirty="0" smtClean="0">
                <a:solidFill>
                  <a:schemeClr val="tx1"/>
                </a:solidFill>
                <a:latin typeface="+mn-lt"/>
                <a:ea typeface="ＭＳ Ｐゴシック" charset="-128"/>
                <a:cs typeface="ＭＳ Ｐゴシック" charset="-128"/>
              </a:rPr>
              <a:t>-¿Alguna vez han pensado que la decisión de no abrocharse el cinturón podría afectar a su familia, tanto al corto plazo como a lo largo de la vida? </a:t>
            </a:r>
          </a:p>
          <a:p>
            <a:r>
              <a:rPr lang="es-ES" sz="1200" kern="1200" baseline="0" dirty="0" smtClean="0">
                <a:solidFill>
                  <a:schemeClr val="tx1"/>
                </a:solidFill>
                <a:latin typeface="+mn-lt"/>
                <a:ea typeface="ＭＳ Ｐゴシック" charset="-128"/>
                <a:cs typeface="ＭＳ Ｐゴシック" charset="-128"/>
              </a:rPr>
              <a:t>-¿Hay alguien que depende de usted? </a:t>
            </a:r>
          </a:p>
          <a:p>
            <a:r>
              <a:rPr lang="es-ES" sz="1200" kern="1200" baseline="0" dirty="0" smtClean="0">
                <a:solidFill>
                  <a:schemeClr val="tx1"/>
                </a:solidFill>
                <a:latin typeface="+mn-lt"/>
                <a:ea typeface="ＭＳ Ｐゴシック" charset="-128"/>
                <a:cs typeface="ＭＳ Ｐゴシック" charset="-128"/>
              </a:rPr>
              <a:t>-¿Qué cosas extrañaría si se incapacitara o falleciera? </a:t>
            </a:r>
          </a:p>
          <a:p>
            <a:endParaRPr lang="en-U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Termine esta parte de la presentación acordándoles que por la familia, deben abrocharse el cinturón de seguridad siempre sin importar si van sentados enfrente o en la parte de atrás. </a:t>
            </a:r>
            <a:endParaRPr lang="en-US" b="1" dirty="0" smtClean="0"/>
          </a:p>
          <a:p>
            <a:pPr eaLnBrk="1" hangingPunct="1">
              <a:spcBef>
                <a:spcPct val="0"/>
              </a:spcBef>
            </a:pPr>
            <a:endParaRPr lang="en-US" b="1" dirty="0" smtClean="0"/>
          </a:p>
          <a:p>
            <a:pPr eaLnBrk="1" hangingPunct="1">
              <a:spcBef>
                <a:spcPct val="0"/>
              </a:spcBef>
            </a:pPr>
            <a:r>
              <a:rPr lang="en-US" b="1" dirty="0" smtClean="0"/>
              <a:t>ENGLISH</a:t>
            </a:r>
          </a:p>
          <a:p>
            <a:r>
              <a:rPr lang="en-US" sz="1200" kern="1200" baseline="0" dirty="0" smtClean="0">
                <a:solidFill>
                  <a:schemeClr val="tx1"/>
                </a:solidFill>
                <a:latin typeface="+mn-lt"/>
                <a:ea typeface="ＭＳ Ｐゴシック" charset="-128"/>
                <a:cs typeface="ＭＳ Ｐゴシック" charset="-128"/>
              </a:rPr>
              <a:t>Ask the person to describe the scene. </a:t>
            </a:r>
          </a:p>
          <a:p>
            <a:r>
              <a:rPr lang="en-US" sz="1200" kern="1200" baseline="0" dirty="0" smtClean="0">
                <a:solidFill>
                  <a:schemeClr val="tx1"/>
                </a:solidFill>
                <a:latin typeface="+mn-lt"/>
                <a:ea typeface="ＭＳ Ｐゴシック" charset="-128"/>
                <a:cs typeface="ＭＳ Ｐゴシック" charset="-128"/>
              </a:rPr>
              <a:t>-How does it make them feel? </a:t>
            </a:r>
          </a:p>
          <a:p>
            <a:r>
              <a:rPr lang="en-US" sz="1200" kern="1200" baseline="0" dirty="0" smtClean="0">
                <a:solidFill>
                  <a:schemeClr val="tx1"/>
                </a:solidFill>
                <a:latin typeface="+mn-lt"/>
                <a:ea typeface="ＭＳ Ｐゴシック" charset="-128"/>
                <a:cs typeface="ＭＳ Ｐゴシック" charset="-128"/>
              </a:rPr>
              <a:t>-Did you think that the happy group of people would end up at the cemetery? Who died? </a:t>
            </a:r>
          </a:p>
          <a:p>
            <a:r>
              <a:rPr lang="en-US" sz="1200" kern="1200" baseline="0" dirty="0" smtClean="0">
                <a:solidFill>
                  <a:schemeClr val="tx1"/>
                </a:solidFill>
                <a:latin typeface="+mn-lt"/>
                <a:ea typeface="ＭＳ Ｐゴシック" charset="-128"/>
                <a:cs typeface="ＭＳ Ｐゴシック" charset="-128"/>
              </a:rPr>
              <a:t>-Who was injured? Where was she sitting in the car?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Ask them to think of the consequences of losing a son, a brother, a father a friend. </a:t>
            </a:r>
          </a:p>
          <a:p>
            <a:r>
              <a:rPr lang="en-US" sz="1200" kern="1200" baseline="0" dirty="0" smtClean="0">
                <a:solidFill>
                  <a:schemeClr val="tx1"/>
                </a:solidFill>
                <a:latin typeface="+mn-lt"/>
                <a:ea typeface="ＭＳ Ｐゴシック" charset="-128"/>
                <a:cs typeface="ＭＳ Ｐゴシック" charset="-128"/>
              </a:rPr>
              <a:t>-How does that change the family? </a:t>
            </a:r>
          </a:p>
          <a:p>
            <a:r>
              <a:rPr lang="en-US" sz="1200" kern="1200" baseline="0" dirty="0" smtClean="0">
                <a:solidFill>
                  <a:schemeClr val="tx1"/>
                </a:solidFill>
                <a:latin typeface="+mn-lt"/>
                <a:ea typeface="ＭＳ Ｐゴシック" charset="-128"/>
                <a:cs typeface="ＭＳ Ｐゴシック" charset="-128"/>
              </a:rPr>
              <a:t>-What is the cost of caring for the young woman in the wheelchair? Will she be able to work? Will she have children, be a mother? Who will care for her? </a:t>
            </a:r>
          </a:p>
          <a:p>
            <a:r>
              <a:rPr lang="en-US" sz="1200" kern="1200" baseline="0" dirty="0" smtClean="0">
                <a:solidFill>
                  <a:schemeClr val="tx1"/>
                </a:solidFill>
                <a:latin typeface="+mn-lt"/>
                <a:ea typeface="ＭＳ Ｐゴシック" charset="-128"/>
                <a:cs typeface="ＭＳ Ｐゴシック" charset="-128"/>
              </a:rPr>
              <a:t>-How does this story affect you? </a:t>
            </a:r>
          </a:p>
          <a:p>
            <a:r>
              <a:rPr lang="en-US" sz="1200" kern="1200" baseline="0" dirty="0" smtClean="0">
                <a:solidFill>
                  <a:schemeClr val="tx1"/>
                </a:solidFill>
                <a:latin typeface="+mn-lt"/>
                <a:ea typeface="ＭＳ Ｐゴシック" charset="-128"/>
                <a:cs typeface="ＭＳ Ｐゴシック" charset="-128"/>
              </a:rPr>
              <a:t>-Did you ever think that if you don’t use a seat belt you could affect your whole family not just for a short time, but for the rest of their lives? </a:t>
            </a:r>
          </a:p>
          <a:p>
            <a:r>
              <a:rPr lang="en-US" sz="1200" kern="1200" baseline="0" dirty="0" smtClean="0">
                <a:solidFill>
                  <a:schemeClr val="tx1"/>
                </a:solidFill>
                <a:latin typeface="+mn-lt"/>
                <a:ea typeface="ＭＳ Ｐゴシック" charset="-128"/>
                <a:cs typeface="ＭＳ Ｐゴシック" charset="-128"/>
              </a:rPr>
              <a:t>-Who depends on you? </a:t>
            </a:r>
          </a:p>
          <a:p>
            <a:r>
              <a:rPr lang="en-US" sz="1200" kern="1200" baseline="0" dirty="0" smtClean="0">
                <a:solidFill>
                  <a:schemeClr val="tx1"/>
                </a:solidFill>
                <a:latin typeface="+mn-lt"/>
                <a:ea typeface="ＭＳ Ｐゴシック" charset="-128"/>
                <a:cs typeface="ＭＳ Ｐゴシック" charset="-128"/>
              </a:rPr>
              <a:t>-What will you miss if you are hurt or dead?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To finish this part of the presentation, remind them to do it for their family, to always buckle up, whether they are riding in the front or back part of the car. </a:t>
            </a:r>
            <a:endParaRPr lang="en-US" b="1"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DDCCB8BC-7FDF-4E0E-B3C1-3A55DDAA2F3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baseline="0" dirty="0" smtClean="0">
                <a:solidFill>
                  <a:schemeClr val="tx1"/>
                </a:solidFill>
                <a:latin typeface="+mn-lt"/>
                <a:ea typeface="ＭＳ Ｐゴシック" charset="-128"/>
                <a:cs typeface="ＭＳ Ｐゴシック" charset="-128"/>
              </a:rPr>
              <a:t>Pida que uno de los participantes describa lo que ve en la foto. </a:t>
            </a:r>
          </a:p>
          <a:p>
            <a:r>
              <a:rPr lang="es-ES" sz="1200" kern="1200" baseline="0" dirty="0" smtClean="0">
                <a:solidFill>
                  <a:schemeClr val="tx1"/>
                </a:solidFill>
                <a:latin typeface="+mn-lt"/>
                <a:ea typeface="ＭＳ Ｐゴシック" charset="-128"/>
                <a:cs typeface="ＭＳ Ｐゴシック" charset="-128"/>
              </a:rPr>
              <a:t>-¿Qué distingue esta foto de la primera? </a:t>
            </a:r>
          </a:p>
          <a:p>
            <a:r>
              <a:rPr lang="es-ES" sz="1200" kern="1200" baseline="0" dirty="0" smtClean="0">
                <a:solidFill>
                  <a:schemeClr val="tx1"/>
                </a:solidFill>
                <a:latin typeface="+mn-lt"/>
                <a:ea typeface="ＭＳ Ｐゴシック" charset="-128"/>
                <a:cs typeface="ＭＳ Ｐゴシック" charset="-128"/>
              </a:rPr>
              <a:t>-¿Está dispuesto a comprometerse a abrocharse el cinturón cada vez que viaje en un vehículo y asegure que todos, no importa dónde estén sentados, tengan sus cinturones abrochados? </a:t>
            </a:r>
          </a:p>
          <a:p>
            <a:endParaRPr lang="en-U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Al concluir la conversación, entréguele a cada participante uno de los pequeños folletos que contienen la información sobre las leyes estatales y una calcomanía en donde pueden pegar una foto de sus seres queridos. </a:t>
            </a:r>
          </a:p>
          <a:p>
            <a:endParaRPr lang="es-E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Y recuérdeles que en la vida real no hay borrón y cuenta nueva, por eso por la familia deben de abrocharse el cinturón de seguridad siempre. </a:t>
            </a:r>
            <a:endParaRPr lang="en-US" b="1" dirty="0" smtClean="0"/>
          </a:p>
          <a:p>
            <a:pPr eaLnBrk="1" hangingPunct="1">
              <a:spcBef>
                <a:spcPct val="0"/>
              </a:spcBef>
            </a:pPr>
            <a:endParaRPr lang="en-US" b="1" dirty="0" smtClean="0"/>
          </a:p>
          <a:p>
            <a:r>
              <a:rPr lang="en-US" b="1" dirty="0" smtClean="0"/>
              <a:t>ENGLISH</a:t>
            </a:r>
          </a:p>
          <a:p>
            <a:r>
              <a:rPr lang="en-US" sz="1200" kern="1200" baseline="0" dirty="0" smtClean="0">
                <a:solidFill>
                  <a:schemeClr val="tx1"/>
                </a:solidFill>
                <a:latin typeface="+mn-lt"/>
                <a:ea typeface="ＭＳ Ｐゴシック" charset="-128"/>
                <a:cs typeface="ＭＳ Ｐゴシック" charset="-128"/>
              </a:rPr>
              <a:t>Ask the participant to describe the picture. </a:t>
            </a:r>
          </a:p>
          <a:p>
            <a:r>
              <a:rPr lang="en-US" sz="1200" kern="1200" baseline="0" dirty="0" smtClean="0">
                <a:solidFill>
                  <a:schemeClr val="tx1"/>
                </a:solidFill>
                <a:latin typeface="+mn-lt"/>
                <a:ea typeface="ＭＳ Ｐゴシック" charset="-128"/>
                <a:cs typeface="ＭＳ Ｐゴシック" charset="-128"/>
              </a:rPr>
              <a:t>-How is it different from the first one? </a:t>
            </a:r>
          </a:p>
          <a:p>
            <a:r>
              <a:rPr lang="en-US" sz="1200" kern="1200" baseline="0" dirty="0" smtClean="0">
                <a:solidFill>
                  <a:schemeClr val="tx1"/>
                </a:solidFill>
                <a:latin typeface="+mn-lt"/>
                <a:ea typeface="ＭＳ Ｐゴシック" charset="-128"/>
                <a:cs typeface="ＭＳ Ｐゴシック" charset="-128"/>
              </a:rPr>
              <a:t>-Will you wear a seat belt each time you ride in a vehicle and make sure everyone, regardless of where they are sitting, also wears one?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Give them the palm card that outlines the law in the state and a sticker where they can place their loved one’s photo. </a:t>
            </a:r>
          </a:p>
          <a:p>
            <a:r>
              <a:rPr lang="en-US" sz="1200" kern="1200" baseline="0" dirty="0" smtClean="0">
                <a:solidFill>
                  <a:schemeClr val="tx1"/>
                </a:solidFill>
                <a:latin typeface="+mn-lt"/>
                <a:ea typeface="ＭＳ Ｐゴシック" charset="-128"/>
                <a:cs typeface="ＭＳ Ｐゴシック" charset="-128"/>
              </a:rPr>
              <a:t>Remind them to do it for their family, to always buckle up.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Remember, there’s no rewind in real life. </a:t>
            </a:r>
            <a:endParaRPr lang="en-US" b="1"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A98B4825-7D95-46AD-9DDC-274B243906B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baseline="0" dirty="0" smtClean="0">
                <a:solidFill>
                  <a:schemeClr val="tx1"/>
                </a:solidFill>
                <a:latin typeface="+mn-lt"/>
                <a:ea typeface="ＭＳ Ｐゴシック" charset="-128"/>
                <a:cs typeface="ＭＳ Ｐゴシック" charset="-128"/>
              </a:rPr>
              <a:t>Pida que uno de los participantes describa lo que ve en la foto. </a:t>
            </a:r>
          </a:p>
          <a:p>
            <a:r>
              <a:rPr lang="es-ES" sz="1200" kern="1200" baseline="0" dirty="0" smtClean="0">
                <a:solidFill>
                  <a:schemeClr val="tx1"/>
                </a:solidFill>
                <a:latin typeface="+mn-lt"/>
                <a:ea typeface="ＭＳ Ｐゴシック" charset="-128"/>
                <a:cs typeface="ＭＳ Ｐゴシック" charset="-128"/>
              </a:rPr>
              <a:t>-¿Qué distingue esta foto de la primera? </a:t>
            </a:r>
          </a:p>
          <a:p>
            <a:r>
              <a:rPr lang="es-ES" sz="1200" kern="1200" baseline="0" dirty="0" smtClean="0">
                <a:solidFill>
                  <a:schemeClr val="tx1"/>
                </a:solidFill>
                <a:latin typeface="+mn-lt"/>
                <a:ea typeface="ＭＳ Ｐゴシック" charset="-128"/>
                <a:cs typeface="ＭＳ Ｐゴシック" charset="-128"/>
              </a:rPr>
              <a:t>-¿Está dispuesto a comprometerse a abrocharse el cinturón cada vez que viaje en un vehículo y asegure que todos, no importa dónde estén sentados, tengan sus cinturones abrochados? </a:t>
            </a:r>
          </a:p>
          <a:p>
            <a:endParaRPr lang="en-U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Al concluir la conversación, entréguele a cada participante uno de los pequeños folletos que contienen la información sobre las leyes estatales y una calcomanía en donde pueden pegar una foto de sus seres queridos. </a:t>
            </a:r>
          </a:p>
          <a:p>
            <a:endParaRPr lang="es-ES" sz="1200" kern="1200" baseline="0" dirty="0" smtClean="0">
              <a:solidFill>
                <a:schemeClr val="tx1"/>
              </a:solidFill>
              <a:latin typeface="+mn-lt"/>
              <a:ea typeface="ＭＳ Ｐゴシック" charset="-128"/>
              <a:cs typeface="ＭＳ Ｐゴシック" charset="-128"/>
            </a:endParaRPr>
          </a:p>
          <a:p>
            <a:r>
              <a:rPr lang="es-ES" sz="1200" kern="1200" baseline="0" dirty="0" smtClean="0">
                <a:solidFill>
                  <a:schemeClr val="tx1"/>
                </a:solidFill>
                <a:latin typeface="+mn-lt"/>
                <a:ea typeface="ＭＳ Ｐゴシック" charset="-128"/>
                <a:cs typeface="ＭＳ Ｐゴシック" charset="-128"/>
              </a:rPr>
              <a:t>Y recuérdeles que en la vida real no hay borrón y cuenta nueva, por eso por la familia deben de abrocharse el cinturón de seguridad siempre. </a:t>
            </a:r>
            <a:endParaRPr lang="en-US" b="1" dirty="0" smtClean="0"/>
          </a:p>
          <a:p>
            <a:pPr eaLnBrk="1" hangingPunct="1">
              <a:spcBef>
                <a:spcPct val="0"/>
              </a:spcBef>
            </a:pPr>
            <a:endParaRPr lang="en-US" b="1" dirty="0" smtClean="0"/>
          </a:p>
          <a:p>
            <a:r>
              <a:rPr lang="en-US" b="1" dirty="0" smtClean="0"/>
              <a:t>ENGLISH</a:t>
            </a:r>
          </a:p>
          <a:p>
            <a:r>
              <a:rPr lang="en-US" sz="1200" kern="1200" baseline="0" dirty="0" smtClean="0">
                <a:solidFill>
                  <a:schemeClr val="tx1"/>
                </a:solidFill>
                <a:latin typeface="+mn-lt"/>
                <a:ea typeface="ＭＳ Ｐゴシック" charset="-128"/>
                <a:cs typeface="ＭＳ Ｐゴシック" charset="-128"/>
              </a:rPr>
              <a:t>Ask the participant to describe the picture. </a:t>
            </a:r>
          </a:p>
          <a:p>
            <a:r>
              <a:rPr lang="en-US" sz="1200" kern="1200" baseline="0" dirty="0" smtClean="0">
                <a:solidFill>
                  <a:schemeClr val="tx1"/>
                </a:solidFill>
                <a:latin typeface="+mn-lt"/>
                <a:ea typeface="ＭＳ Ｐゴシック" charset="-128"/>
                <a:cs typeface="ＭＳ Ｐゴシック" charset="-128"/>
              </a:rPr>
              <a:t>-How is it different from the first one? </a:t>
            </a:r>
          </a:p>
          <a:p>
            <a:r>
              <a:rPr lang="en-US" sz="1200" kern="1200" baseline="0" dirty="0" smtClean="0">
                <a:solidFill>
                  <a:schemeClr val="tx1"/>
                </a:solidFill>
                <a:latin typeface="+mn-lt"/>
                <a:ea typeface="ＭＳ Ｐゴシック" charset="-128"/>
                <a:cs typeface="ＭＳ Ｐゴシック" charset="-128"/>
              </a:rPr>
              <a:t>-Will you wear a seat belt each time you ride in a vehicle and make sure everyone, regardless of where they are sitting, also wears one?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Give them the palm card that outlines the law in the state and a sticker where they can place their loved one’s photo. </a:t>
            </a:r>
          </a:p>
          <a:p>
            <a:r>
              <a:rPr lang="en-US" sz="1200" kern="1200" baseline="0" dirty="0" smtClean="0">
                <a:solidFill>
                  <a:schemeClr val="tx1"/>
                </a:solidFill>
                <a:latin typeface="+mn-lt"/>
                <a:ea typeface="ＭＳ Ｐゴシック" charset="-128"/>
                <a:cs typeface="ＭＳ Ｐゴシック" charset="-128"/>
              </a:rPr>
              <a:t>Remind them to do it for their family, to always buckle up. </a:t>
            </a:r>
          </a:p>
          <a:p>
            <a:endParaRPr lang="en-US" sz="1200" kern="1200" baseline="0" dirty="0" smtClean="0">
              <a:solidFill>
                <a:schemeClr val="tx1"/>
              </a:solidFill>
              <a:latin typeface="+mn-lt"/>
              <a:ea typeface="ＭＳ Ｐゴシック" charset="-128"/>
              <a:cs typeface="ＭＳ Ｐゴシック" charset="-128"/>
            </a:endParaRPr>
          </a:p>
          <a:p>
            <a:r>
              <a:rPr lang="en-US" sz="1200" kern="1200" baseline="0" dirty="0" smtClean="0">
                <a:solidFill>
                  <a:schemeClr val="tx1"/>
                </a:solidFill>
                <a:latin typeface="+mn-lt"/>
                <a:ea typeface="ＭＳ Ｐゴシック" charset="-128"/>
                <a:cs typeface="ＭＳ Ｐゴシック" charset="-128"/>
              </a:rPr>
              <a:t>Remember, there’s no rewind in real life. </a:t>
            </a:r>
            <a:endParaRPr lang="en-US" b="1"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A98B4825-7D95-46AD-9DDC-274B243906BB}" type="slidenum">
              <a:rPr lang="en-US"/>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fld id="{EAFFA07C-DE3D-4065-8644-E307026316F6}" type="datetime1">
              <a:rPr lang="en-US"/>
              <a:pPr/>
              <a:t>11/25/14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72166202-4535-430F-8716-F16ED47E47E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C2CD5B73-EF37-4541-BF05-83BECFA45354}" type="datetime1">
              <a:rPr lang="en-US"/>
              <a:pPr/>
              <a:t>11/25/14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115C36C8-754E-4606-9B16-DD62C8E3D4B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9C262ED3-5C24-4D26-83D2-5F550305119C}" type="datetime1">
              <a:rPr lang="en-US"/>
              <a:pPr/>
              <a:t>11/25/14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8B5BB17-0555-475C-AB35-BF4A1D5DC3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D07B8809-F866-49AB-B915-601E76053F40}" type="datetime1">
              <a:rPr lang="en-US"/>
              <a:pPr/>
              <a:t>11/25/14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D1CBFF5-DA8E-407E-A32C-74D2C4A736D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46117F-B74C-4A2E-B6EC-01638AB5FFB0}" type="datetime1">
              <a:rPr lang="en-US"/>
              <a:pPr/>
              <a:t>11/25/14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4A00B8-9B1E-4D59-87BF-2E8E491E0D78}"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F3F29AAA-01AE-4F47-9852-96481946D4EF}" type="datetime1">
              <a:rPr lang="en-US"/>
              <a:pPr/>
              <a:t>11/25/14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4F05896A-8E88-4FF9-AB3F-E15513F8915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B17B1855-EF38-422E-A850-8BBB95F3B2D7}" type="datetime1">
              <a:rPr lang="en-US"/>
              <a:pPr/>
              <a:t>11/25/14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DE57FEEB-5C33-426A-AD1B-A517647B8BC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0AC5CBEA-D9BF-4436-B855-68E6805A3EDA}" type="datetime1">
              <a:rPr lang="en-US"/>
              <a:pPr/>
              <a:t>11/25/14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88760746-BBD9-4B4F-B1A9-AA418E42AA7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E7B98E54-9889-41B2-99E0-00D09CB3DF9A}" type="datetime1">
              <a:rPr lang="en-US"/>
              <a:pPr/>
              <a:t>11/25/14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2E840AFC-8314-4EC2-8231-C468BA65CD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18E898A7-DE0E-4517-938F-D101BCA6934A}" type="datetime1">
              <a:rPr lang="en-US"/>
              <a:pPr/>
              <a:t>11/25/14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339E4AC-18BC-4184-80FA-31DD673FCD3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fld id="{2575E6F4-BB4D-4146-90A7-71590431ED4F}" type="datetime1">
              <a:rPr lang="en-US"/>
              <a:pPr/>
              <a:t>11/25/14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C97522C2-8785-4930-9BE9-6F0295271D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defRPr>
            </a:lvl1pPr>
          </a:lstStyle>
          <a:p>
            <a:fld id="{97C9317B-4EC2-4E3D-B828-E2544B91E2EF}" type="datetime1">
              <a:rPr lang="en-US"/>
              <a:pPr/>
              <a:t>11/25/14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ＭＳ Ｐゴシック" charset="-128"/>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D43EC216-8B6C-4262-B19F-1D4E695E480D}"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803"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2pPr>
      <a:lvl3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3pPr>
      <a:lvl4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4pPr>
      <a:lvl5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5pPr>
      <a:lvl6pPr marL="4572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6pPr>
      <a:lvl7pPr marL="9144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7pPr>
      <a:lvl8pPr marL="13716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8pPr>
      <a:lvl9pPr marL="18288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9pPr>
    </p:titleStyle>
    <p:bodyStyle>
      <a:lvl1pPr marL="547688" indent="-411163" algn="l" rtl="0" eaLnBrk="0" fontAlgn="base" hangingPunct="0">
        <a:spcBef>
          <a:spcPct val="20000"/>
        </a:spcBef>
        <a:spcAft>
          <a:spcPct val="0"/>
        </a:spcAft>
        <a:buClr>
          <a:srgbClr val="F9F9F9"/>
        </a:buClr>
        <a:buSzPct val="65000"/>
        <a:buFont typeface="Wingdings 2" charset="2"/>
        <a:buChar char=""/>
        <a:defRPr sz="2800" kern="1200">
          <a:solidFill>
            <a:schemeClr val="tx1"/>
          </a:solidFill>
          <a:latin typeface="+mn-lt"/>
          <a:ea typeface="ＭＳ Ｐゴシック" charset="-128"/>
          <a:cs typeface="ＭＳ Ｐゴシック" charset="-128"/>
        </a:defRPr>
      </a:lvl1pPr>
      <a:lvl2pPr marL="868363" indent="-282575" algn="l" rtl="0" eaLnBrk="0" fontAlgn="base" hangingPunct="0">
        <a:spcBef>
          <a:spcPct val="20000"/>
        </a:spcBef>
        <a:spcAft>
          <a:spcPct val="0"/>
        </a:spcAft>
        <a:buClr>
          <a:schemeClr val="tx1"/>
        </a:buClr>
        <a:buSzPct val="80000"/>
        <a:buFont typeface="Wingdings 2" charset="2"/>
        <a:buChar char=""/>
        <a:defRPr sz="2400" kern="1200">
          <a:solidFill>
            <a:schemeClr val="tx1"/>
          </a:solidFill>
          <a:latin typeface="+mn-lt"/>
          <a:ea typeface="ＭＳ Ｐゴシック" charset="-128"/>
          <a:cs typeface="+mn-cs"/>
        </a:defRPr>
      </a:lvl2pPr>
      <a:lvl3pPr marL="1133475" indent="-228600" algn="l" rtl="0" eaLnBrk="0" fontAlgn="base" hangingPunct="0">
        <a:spcBef>
          <a:spcPct val="20000"/>
        </a:spcBef>
        <a:spcAft>
          <a:spcPct val="0"/>
        </a:spcAft>
        <a:buClr>
          <a:schemeClr val="tx1"/>
        </a:buClr>
        <a:buSzPct val="95000"/>
        <a:buFont typeface="Wingdings" charset="2"/>
        <a:buChar char=""/>
        <a:defRPr sz="2200" kern="1200">
          <a:solidFill>
            <a:schemeClr val="tx1"/>
          </a:solidFill>
          <a:latin typeface="+mn-lt"/>
          <a:ea typeface="ＭＳ Ｐゴシック" charset="-128"/>
          <a:cs typeface="+mn-cs"/>
        </a:defRPr>
      </a:lvl3pPr>
      <a:lvl4pPr marL="1352550" indent="-182563" algn="l" rtl="0" eaLnBrk="0" fontAlgn="base" hangingPunct="0">
        <a:spcBef>
          <a:spcPct val="20000"/>
        </a:spcBef>
        <a:spcAft>
          <a:spcPct val="0"/>
        </a:spcAft>
        <a:buClr>
          <a:schemeClr val="tx1"/>
        </a:buClr>
        <a:buSzPct val="100000"/>
        <a:buFont typeface="Wingdings 3" charset="2"/>
        <a:buChar char=""/>
        <a:defRPr sz="2000" kern="1200">
          <a:solidFill>
            <a:schemeClr val="tx1"/>
          </a:solidFill>
          <a:latin typeface="+mn-lt"/>
          <a:ea typeface="ＭＳ Ｐゴシック" charset="-128"/>
          <a:cs typeface="+mn-cs"/>
        </a:defRPr>
      </a:lvl4pPr>
      <a:lvl5pPr marL="1544638" indent="-182563" algn="l" rtl="0" eaLnBrk="0" fontAlgn="base" hangingPunct="0">
        <a:spcBef>
          <a:spcPct val="20000"/>
        </a:spcBef>
        <a:spcAft>
          <a:spcPct val="0"/>
        </a:spcAft>
        <a:buClr>
          <a:schemeClr val="tx1"/>
        </a:buClr>
        <a:buFont typeface="Wingdings 2" charset="2"/>
        <a:buChar char=""/>
        <a:defRPr sz="2000" kern="1200">
          <a:solidFill>
            <a:schemeClr val="tx1"/>
          </a:solidFill>
          <a:latin typeface="+mn-lt"/>
          <a:ea typeface="ＭＳ Ｐゴシック"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over Image - buckling seat belt" title="Cover Image - buckling seat bel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Hispanic family in a car some of the passengers not buckled up.&#10;" title="Hispanic family in a car some of the passengers not buckled up.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79" y="-23813"/>
            <a:ext cx="9143241" cy="68818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Interior of a car that's been in a crash with windshield all cracked.&#10;" title="Interior of a car that's been in a crash with windshield all cracked.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ame Hispanic family at a grave site crying over their family member's death.&#10;" title="Same Hispanic family at a grave site crying over their family member's death.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panic family in a car; all of the passengers are buckled up.&#10;" title="Hispanic family in a car; all of the passengers are buckled up.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ational Latino Children's Institute logo&#10;&#10;NHTSA logo" title="Logo &amp; Tex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4470" y="0"/>
            <a:ext cx="8875058" cy="6858000"/>
          </a:xfrm>
          <a:prstGeom prst="rect">
            <a:avLst/>
          </a:prstGeom>
          <a:noFill/>
          <a:ln w="9525">
            <a:noFill/>
            <a:miter lim="800000"/>
            <a:headEnd/>
            <a:tailEnd/>
          </a:ln>
        </p:spPr>
      </p:pic>
      <p:sp>
        <p:nvSpPr>
          <p:cNvPr id="2" name="TextBox 1"/>
          <p:cNvSpPr txBox="1"/>
          <p:nvPr/>
        </p:nvSpPr>
        <p:spPr>
          <a:xfrm>
            <a:off x="446174" y="6508751"/>
            <a:ext cx="1144671" cy="215444"/>
          </a:xfrm>
          <a:prstGeom prst="rect">
            <a:avLst/>
          </a:prstGeom>
          <a:noFill/>
        </p:spPr>
        <p:txBody>
          <a:bodyPr wrap="square" rtlCol="0">
            <a:spAutoFit/>
          </a:bodyPr>
          <a:lstStyle/>
          <a:p>
            <a:r>
              <a:rPr lang="en-US" sz="1200" baseline="30000" smtClean="0">
                <a:solidFill>
                  <a:schemeClr val="bg1"/>
                </a:solidFill>
              </a:rPr>
              <a:t>11156e-112114-v2b</a:t>
            </a:r>
            <a:endParaRPr lang="en-US" sz="1200" baseline="30000" dirty="0">
              <a:solidFill>
                <a:schemeClr val="bg1"/>
              </a:solidFill>
            </a:endParaRPr>
          </a:p>
        </p:txBody>
      </p:sp>
    </p:spTree>
    <p:extLst>
      <p:ext uri="{BB962C8B-B14F-4D97-AF65-F5344CB8AC3E}">
        <p14:creationId xmlns:p14="http://schemas.microsoft.com/office/powerpoint/2010/main" val="27809836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375</TotalTime>
  <Words>2460</Words>
  <Application>Microsoft Macintosh PowerPoint</Application>
  <PresentationFormat>On-screen Show (4:3)</PresentationFormat>
  <Paragraphs>142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Apex</vt:lpstr>
      <vt:lpstr>PowerPoint Presentation</vt:lpstr>
      <vt:lpstr>PowerPoint Presentation</vt:lpstr>
      <vt:lpstr>PowerPoint Presentation</vt:lpstr>
      <vt:lpstr>PowerPoint Presentation</vt:lpstr>
      <vt:lpstr>PowerPoint Presentation</vt:lpstr>
      <vt:lpstr>PowerPoint Presentation</vt:lpstr>
    </vt:vector>
  </TitlesOfParts>
  <Company>National Latino Children's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 Vasquez</dc:creator>
  <cp:lastModifiedBy>Greenbauer, Lynn CTR (NHTSA)</cp:lastModifiedBy>
  <cp:revision>34</cp:revision>
  <dcterms:created xsi:type="dcterms:W3CDTF">2014-04-16T12:35:38Z</dcterms:created>
  <dcterms:modified xsi:type="dcterms:W3CDTF">2014-11-25T14:07:05Z</dcterms:modified>
</cp:coreProperties>
</file>